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60" r:id="rId6"/>
    <p:sldId id="262" r:id="rId7"/>
    <p:sldId id="259" r:id="rId8"/>
    <p:sldId id="264" r:id="rId9"/>
    <p:sldId id="274" r:id="rId10"/>
    <p:sldId id="280" r:id="rId11"/>
    <p:sldId id="270" r:id="rId12"/>
    <p:sldId id="273" r:id="rId13"/>
    <p:sldId id="272" r:id="rId14"/>
    <p:sldId id="276" r:id="rId15"/>
    <p:sldId id="266" r:id="rId16"/>
    <p:sldId id="279" r:id="rId17"/>
    <p:sldId id="278" r:id="rId18"/>
    <p:sldId id="277" r:id="rId19"/>
    <p:sldId id="261" r:id="rId20"/>
    <p:sldId id="268" r:id="rId21"/>
    <p:sldId id="269" r:id="rId22"/>
    <p:sldId id="26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>
        <p:scale>
          <a:sx n="94" d="100"/>
          <a:sy n="94" d="100"/>
        </p:scale>
        <p:origin x="-5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F7CA2-3292-496A-9C41-BD3841465C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56ABD0-2EDB-4934-9F2B-65C7BB075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online retail industry struggles with </a:t>
          </a:r>
          <a:r>
            <a:rPr lang="en-US" b="1" dirty="0"/>
            <a:t>demand fluctuations, inventory mismanagement, and unpredictable customer behavior</a:t>
          </a:r>
          <a:r>
            <a:rPr lang="en-US" dirty="0"/>
            <a:t>. Accurate forecasting is crucial to </a:t>
          </a:r>
          <a:r>
            <a:rPr lang="en-US" b="1" dirty="0"/>
            <a:t>optimize stock levels, reduce cancellations, and improve revenue</a:t>
          </a:r>
          <a:r>
            <a:rPr lang="en-US" dirty="0"/>
            <a:t>. This project leverages </a:t>
          </a:r>
          <a:r>
            <a:rPr lang="en-US" b="1" dirty="0"/>
            <a:t>historical transaction data</a:t>
          </a:r>
          <a:r>
            <a:rPr lang="en-US" dirty="0"/>
            <a:t> to uncover sales patterns and enhance forecasting accuracy.</a:t>
          </a:r>
        </a:p>
      </dgm:t>
    </dgm:pt>
    <dgm:pt modelId="{8E0D38CD-86DB-4E6D-9F0A-EAA161180B19}" type="parTrans" cxnId="{D33733C8-75BB-41AF-B630-67CE37CD02F3}">
      <dgm:prSet/>
      <dgm:spPr/>
      <dgm:t>
        <a:bodyPr/>
        <a:lstStyle/>
        <a:p>
          <a:endParaRPr lang="en-US"/>
        </a:p>
      </dgm:t>
    </dgm:pt>
    <dgm:pt modelId="{585ED313-925B-4DE8-8F5D-790E58B69506}" type="sibTrans" cxnId="{D33733C8-75BB-41AF-B630-67CE37CD02F3}">
      <dgm:prSet/>
      <dgm:spPr/>
      <dgm:t>
        <a:bodyPr/>
        <a:lstStyle/>
        <a:p>
          <a:endParaRPr lang="en-US"/>
        </a:p>
      </dgm:t>
    </dgm:pt>
    <dgm:pt modelId="{1D5F6EF6-4A80-464E-BECA-EFF7C786E02E}">
      <dgm:prSet/>
      <dgm:spPr/>
      <dgm:t>
        <a:bodyPr/>
        <a:lstStyle/>
        <a:p>
          <a:r>
            <a:rPr lang="en-US" b="0" dirty="0"/>
            <a:t>Ultimately, the goal is to </a:t>
          </a:r>
          <a:r>
            <a:rPr lang="en-US" b="0" baseline="0" dirty="0"/>
            <a:t>o</a:t>
          </a:r>
          <a:r>
            <a:rPr lang="en-US" dirty="0"/>
            <a:t>ptimize sales forecasting for high-impact clusters to enable smarter inventory decisions and support </a:t>
          </a:r>
          <a:r>
            <a:rPr lang="en-US" b="1" dirty="0"/>
            <a:t>data-driven planning during seasonal peaks</a:t>
          </a:r>
          <a:r>
            <a:rPr lang="en-US" dirty="0"/>
            <a:t>. </a:t>
          </a:r>
          <a:endParaRPr lang="en-US" b="0" dirty="0"/>
        </a:p>
      </dgm:t>
    </dgm:pt>
    <dgm:pt modelId="{266CCC80-6685-468C-A9A9-0703C3735678}" type="sibTrans" cxnId="{9CB1466A-C95C-4328-9424-11F6BA5F6F74}">
      <dgm:prSet/>
      <dgm:spPr/>
      <dgm:t>
        <a:bodyPr/>
        <a:lstStyle/>
        <a:p>
          <a:endParaRPr lang="en-US"/>
        </a:p>
      </dgm:t>
    </dgm:pt>
    <dgm:pt modelId="{541D88C5-8335-4218-87AE-70D2162A133C}" type="parTrans" cxnId="{9CB1466A-C95C-4328-9424-11F6BA5F6F74}">
      <dgm:prSet/>
      <dgm:spPr/>
      <dgm:t>
        <a:bodyPr/>
        <a:lstStyle/>
        <a:p>
          <a:endParaRPr lang="en-US"/>
        </a:p>
      </dgm:t>
    </dgm:pt>
    <dgm:pt modelId="{1950B87F-2F1C-4BF0-AE12-92346CC9E65F}">
      <dgm:prSet/>
      <dgm:spPr/>
      <dgm:t>
        <a:bodyPr/>
        <a:lstStyle/>
        <a:p>
          <a:r>
            <a:rPr lang="en-US" dirty="0"/>
            <a:t>1. </a:t>
          </a:r>
          <a:r>
            <a:rPr lang="en-US" b="1" dirty="0"/>
            <a:t>Sales Forecasting: </a:t>
          </a:r>
          <a:r>
            <a:rPr lang="en-US" dirty="0"/>
            <a:t>Used time series models (ARIMA, SARIMA, SARIMAX, Prophet, LSTM) on sales after data cleaning and stationarity analysis.</a:t>
          </a:r>
        </a:p>
        <a:p>
          <a:r>
            <a:rPr lang="en-US" dirty="0"/>
            <a:t>2. </a:t>
          </a:r>
          <a:r>
            <a:rPr lang="en-US" b="1" dirty="0"/>
            <a:t>Product-Based Clustering &amp; Forecasting: </a:t>
          </a:r>
          <a:r>
            <a:rPr lang="en-US" dirty="0"/>
            <a:t>Clustered similar products (using </a:t>
          </a:r>
          <a:r>
            <a:rPr lang="en-US" dirty="0" err="1"/>
            <a:t>BERTopic</a:t>
          </a:r>
          <a:r>
            <a:rPr lang="en-US" dirty="0"/>
            <a:t> + UMAP + HDBSCAN) and applied GLM, Prophet, and LSTM on cluster-level sales to reduce noise and capture trends. </a:t>
          </a:r>
        </a:p>
      </dgm:t>
    </dgm:pt>
    <dgm:pt modelId="{F28BEB60-7A56-4484-A7BE-D9CE9A72604E}" type="sibTrans" cxnId="{7A9294F2-CBA8-422B-B669-F7A2ED7A82A2}">
      <dgm:prSet/>
      <dgm:spPr/>
      <dgm:t>
        <a:bodyPr/>
        <a:lstStyle/>
        <a:p>
          <a:endParaRPr lang="en-US"/>
        </a:p>
      </dgm:t>
    </dgm:pt>
    <dgm:pt modelId="{0F9007EE-8CA4-40B0-BEF9-188E5799C49B}" type="parTrans" cxnId="{7A9294F2-CBA8-422B-B669-F7A2ED7A82A2}">
      <dgm:prSet/>
      <dgm:spPr/>
      <dgm:t>
        <a:bodyPr/>
        <a:lstStyle/>
        <a:p>
          <a:endParaRPr lang="en-US"/>
        </a:p>
      </dgm:t>
    </dgm:pt>
    <dgm:pt modelId="{FBC7517F-E202-4D60-A913-635EA4863569}" type="pres">
      <dgm:prSet presAssocID="{940F7CA2-3292-496A-9C41-BD3841465CFB}" presName="root" presStyleCnt="0">
        <dgm:presLayoutVars>
          <dgm:dir/>
          <dgm:resizeHandles val="exact"/>
        </dgm:presLayoutVars>
      </dgm:prSet>
      <dgm:spPr/>
    </dgm:pt>
    <dgm:pt modelId="{7E3A7686-2D1E-4364-91D9-048DF1A63035}" type="pres">
      <dgm:prSet presAssocID="{9456ABD0-2EDB-4934-9F2B-65C7BB075466}" presName="compNode" presStyleCnt="0"/>
      <dgm:spPr/>
    </dgm:pt>
    <dgm:pt modelId="{45505B02-79E7-4768-B995-E08C2FB04AF4}" type="pres">
      <dgm:prSet presAssocID="{9456ABD0-2EDB-4934-9F2B-65C7BB075466}" presName="bgRect" presStyleLbl="bgShp" presStyleIdx="0" presStyleCnt="3"/>
      <dgm:spPr/>
    </dgm:pt>
    <dgm:pt modelId="{851AA239-4371-4C07-B711-26DEAA83763A}" type="pres">
      <dgm:prSet presAssocID="{9456ABD0-2EDB-4934-9F2B-65C7BB0754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4F652542-31C3-46D0-A603-CA66F7E9BA91}" type="pres">
      <dgm:prSet presAssocID="{9456ABD0-2EDB-4934-9F2B-65C7BB075466}" presName="spaceRect" presStyleCnt="0"/>
      <dgm:spPr/>
    </dgm:pt>
    <dgm:pt modelId="{3C7C2A2A-878B-4434-99B7-513619F08CE8}" type="pres">
      <dgm:prSet presAssocID="{9456ABD0-2EDB-4934-9F2B-65C7BB075466}" presName="parTx" presStyleLbl="revTx" presStyleIdx="0" presStyleCnt="3">
        <dgm:presLayoutVars>
          <dgm:chMax val="0"/>
          <dgm:chPref val="0"/>
        </dgm:presLayoutVars>
      </dgm:prSet>
      <dgm:spPr/>
    </dgm:pt>
    <dgm:pt modelId="{701A4EE3-BA5E-4A24-A8DF-15035C268B53}" type="pres">
      <dgm:prSet presAssocID="{585ED313-925B-4DE8-8F5D-790E58B69506}" presName="sibTrans" presStyleCnt="0"/>
      <dgm:spPr/>
    </dgm:pt>
    <dgm:pt modelId="{2680A409-7E02-43CE-8BC4-656A43C4BACD}" type="pres">
      <dgm:prSet presAssocID="{1950B87F-2F1C-4BF0-AE12-92346CC9E65F}" presName="compNode" presStyleCnt="0"/>
      <dgm:spPr/>
    </dgm:pt>
    <dgm:pt modelId="{13F32E7D-8260-4259-9A34-78EF44C5F12D}" type="pres">
      <dgm:prSet presAssocID="{1950B87F-2F1C-4BF0-AE12-92346CC9E65F}" presName="bgRect" presStyleLbl="bgShp" presStyleIdx="1" presStyleCnt="3"/>
      <dgm:spPr/>
    </dgm:pt>
    <dgm:pt modelId="{C6EED1C3-DA14-4EA8-A7AC-B99154AD4B72}" type="pres">
      <dgm:prSet presAssocID="{1950B87F-2F1C-4BF0-AE12-92346CC9E6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53B8B5C-5905-4A55-AAD4-9BA19A5DB175}" type="pres">
      <dgm:prSet presAssocID="{1950B87F-2F1C-4BF0-AE12-92346CC9E65F}" presName="spaceRect" presStyleCnt="0"/>
      <dgm:spPr/>
    </dgm:pt>
    <dgm:pt modelId="{38D28D90-3F13-4940-9227-0AE114E8DF80}" type="pres">
      <dgm:prSet presAssocID="{1950B87F-2F1C-4BF0-AE12-92346CC9E65F}" presName="parTx" presStyleLbl="revTx" presStyleIdx="1" presStyleCnt="3">
        <dgm:presLayoutVars>
          <dgm:chMax val="0"/>
          <dgm:chPref val="0"/>
        </dgm:presLayoutVars>
      </dgm:prSet>
      <dgm:spPr/>
    </dgm:pt>
    <dgm:pt modelId="{35EC495E-B95B-4147-966A-AAA9E384FBE6}" type="pres">
      <dgm:prSet presAssocID="{F28BEB60-7A56-4484-A7BE-D9CE9A72604E}" presName="sibTrans" presStyleCnt="0"/>
      <dgm:spPr/>
    </dgm:pt>
    <dgm:pt modelId="{C874899C-632A-4787-B8F0-4A02DB278686}" type="pres">
      <dgm:prSet presAssocID="{1D5F6EF6-4A80-464E-BECA-EFF7C786E02E}" presName="compNode" presStyleCnt="0"/>
      <dgm:spPr/>
    </dgm:pt>
    <dgm:pt modelId="{7A2F64E7-8A65-4D1D-8DED-DE7D20D68C10}" type="pres">
      <dgm:prSet presAssocID="{1D5F6EF6-4A80-464E-BECA-EFF7C786E02E}" presName="bgRect" presStyleLbl="bgShp" presStyleIdx="2" presStyleCnt="3"/>
      <dgm:spPr/>
    </dgm:pt>
    <dgm:pt modelId="{6DBFDE90-3B92-4F45-87C3-D045E5462A8C}" type="pres">
      <dgm:prSet presAssocID="{1D5F6EF6-4A80-464E-BECA-EFF7C786E0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BEB2619-473A-4D16-B594-0D70610A25BD}" type="pres">
      <dgm:prSet presAssocID="{1D5F6EF6-4A80-464E-BECA-EFF7C786E02E}" presName="spaceRect" presStyleCnt="0"/>
      <dgm:spPr/>
    </dgm:pt>
    <dgm:pt modelId="{1130898F-53AC-4525-ACD4-3A9C5F3C477A}" type="pres">
      <dgm:prSet presAssocID="{1D5F6EF6-4A80-464E-BECA-EFF7C786E0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DA943D-928D-2E49-BB9A-F9C75D6118C3}" type="presOf" srcId="{1D5F6EF6-4A80-464E-BECA-EFF7C786E02E}" destId="{1130898F-53AC-4525-ACD4-3A9C5F3C477A}" srcOrd="0" destOrd="0" presId="urn:microsoft.com/office/officeart/2018/2/layout/IconVerticalSolidList"/>
    <dgm:cxn modelId="{9CB1466A-C95C-4328-9424-11F6BA5F6F74}" srcId="{940F7CA2-3292-496A-9C41-BD3841465CFB}" destId="{1D5F6EF6-4A80-464E-BECA-EFF7C786E02E}" srcOrd="2" destOrd="0" parTransId="{541D88C5-8335-4218-87AE-70D2162A133C}" sibTransId="{266CCC80-6685-468C-A9A9-0703C3735678}"/>
    <dgm:cxn modelId="{B16CB96B-27E4-7D47-AABC-0EF552161DA8}" type="presOf" srcId="{940F7CA2-3292-496A-9C41-BD3841465CFB}" destId="{FBC7517F-E202-4D60-A913-635EA4863569}" srcOrd="0" destOrd="0" presId="urn:microsoft.com/office/officeart/2018/2/layout/IconVerticalSolidList"/>
    <dgm:cxn modelId="{9E305275-96C2-6A4E-B6E7-1328999429AC}" type="presOf" srcId="{9456ABD0-2EDB-4934-9F2B-65C7BB075466}" destId="{3C7C2A2A-878B-4434-99B7-513619F08CE8}" srcOrd="0" destOrd="0" presId="urn:microsoft.com/office/officeart/2018/2/layout/IconVerticalSolidList"/>
    <dgm:cxn modelId="{D33733C8-75BB-41AF-B630-67CE37CD02F3}" srcId="{940F7CA2-3292-496A-9C41-BD3841465CFB}" destId="{9456ABD0-2EDB-4934-9F2B-65C7BB075466}" srcOrd="0" destOrd="0" parTransId="{8E0D38CD-86DB-4E6D-9F0A-EAA161180B19}" sibTransId="{585ED313-925B-4DE8-8F5D-790E58B69506}"/>
    <dgm:cxn modelId="{6304E9E2-9A9F-2747-94BF-42F1AC4F9097}" type="presOf" srcId="{1950B87F-2F1C-4BF0-AE12-92346CC9E65F}" destId="{38D28D90-3F13-4940-9227-0AE114E8DF80}" srcOrd="0" destOrd="0" presId="urn:microsoft.com/office/officeart/2018/2/layout/IconVerticalSolidList"/>
    <dgm:cxn modelId="{7A9294F2-CBA8-422B-B669-F7A2ED7A82A2}" srcId="{940F7CA2-3292-496A-9C41-BD3841465CFB}" destId="{1950B87F-2F1C-4BF0-AE12-92346CC9E65F}" srcOrd="1" destOrd="0" parTransId="{0F9007EE-8CA4-40B0-BEF9-188E5799C49B}" sibTransId="{F28BEB60-7A56-4484-A7BE-D9CE9A72604E}"/>
    <dgm:cxn modelId="{9AE79C5B-5C32-5340-BB84-030BE39958B6}" type="presParOf" srcId="{FBC7517F-E202-4D60-A913-635EA4863569}" destId="{7E3A7686-2D1E-4364-91D9-048DF1A63035}" srcOrd="0" destOrd="0" presId="urn:microsoft.com/office/officeart/2018/2/layout/IconVerticalSolidList"/>
    <dgm:cxn modelId="{9AEC64B7-5E92-8A4E-B8DE-24D6DF20B4A3}" type="presParOf" srcId="{7E3A7686-2D1E-4364-91D9-048DF1A63035}" destId="{45505B02-79E7-4768-B995-E08C2FB04AF4}" srcOrd="0" destOrd="0" presId="urn:microsoft.com/office/officeart/2018/2/layout/IconVerticalSolidList"/>
    <dgm:cxn modelId="{0B851E37-0FFD-8645-A08A-821A596099E9}" type="presParOf" srcId="{7E3A7686-2D1E-4364-91D9-048DF1A63035}" destId="{851AA239-4371-4C07-B711-26DEAA83763A}" srcOrd="1" destOrd="0" presId="urn:microsoft.com/office/officeart/2018/2/layout/IconVerticalSolidList"/>
    <dgm:cxn modelId="{E0714F1C-03B1-2948-8A52-8984C7153163}" type="presParOf" srcId="{7E3A7686-2D1E-4364-91D9-048DF1A63035}" destId="{4F652542-31C3-46D0-A603-CA66F7E9BA91}" srcOrd="2" destOrd="0" presId="urn:microsoft.com/office/officeart/2018/2/layout/IconVerticalSolidList"/>
    <dgm:cxn modelId="{4D2768D6-E38B-5741-9AB2-B195648659E0}" type="presParOf" srcId="{7E3A7686-2D1E-4364-91D9-048DF1A63035}" destId="{3C7C2A2A-878B-4434-99B7-513619F08CE8}" srcOrd="3" destOrd="0" presId="urn:microsoft.com/office/officeart/2018/2/layout/IconVerticalSolidList"/>
    <dgm:cxn modelId="{D356236D-72F0-9E4F-A18B-DF1FDA96EA9D}" type="presParOf" srcId="{FBC7517F-E202-4D60-A913-635EA4863569}" destId="{701A4EE3-BA5E-4A24-A8DF-15035C268B53}" srcOrd="1" destOrd="0" presId="urn:microsoft.com/office/officeart/2018/2/layout/IconVerticalSolidList"/>
    <dgm:cxn modelId="{726F1333-4C74-1B4C-9FF9-D31DF883FDC3}" type="presParOf" srcId="{FBC7517F-E202-4D60-A913-635EA4863569}" destId="{2680A409-7E02-43CE-8BC4-656A43C4BACD}" srcOrd="2" destOrd="0" presId="urn:microsoft.com/office/officeart/2018/2/layout/IconVerticalSolidList"/>
    <dgm:cxn modelId="{EB3E7EA8-F937-2E45-923F-910D1CD060DE}" type="presParOf" srcId="{2680A409-7E02-43CE-8BC4-656A43C4BACD}" destId="{13F32E7D-8260-4259-9A34-78EF44C5F12D}" srcOrd="0" destOrd="0" presId="urn:microsoft.com/office/officeart/2018/2/layout/IconVerticalSolidList"/>
    <dgm:cxn modelId="{512AEF04-6A94-F044-AF91-CEBA216083F2}" type="presParOf" srcId="{2680A409-7E02-43CE-8BC4-656A43C4BACD}" destId="{C6EED1C3-DA14-4EA8-A7AC-B99154AD4B72}" srcOrd="1" destOrd="0" presId="urn:microsoft.com/office/officeart/2018/2/layout/IconVerticalSolidList"/>
    <dgm:cxn modelId="{6F3E48B3-7AF5-DD41-A271-9D0AC267BA68}" type="presParOf" srcId="{2680A409-7E02-43CE-8BC4-656A43C4BACD}" destId="{553B8B5C-5905-4A55-AAD4-9BA19A5DB175}" srcOrd="2" destOrd="0" presId="urn:microsoft.com/office/officeart/2018/2/layout/IconVerticalSolidList"/>
    <dgm:cxn modelId="{D5F6BC87-6353-8347-AD6E-7E42AE385126}" type="presParOf" srcId="{2680A409-7E02-43CE-8BC4-656A43C4BACD}" destId="{38D28D90-3F13-4940-9227-0AE114E8DF80}" srcOrd="3" destOrd="0" presId="urn:microsoft.com/office/officeart/2018/2/layout/IconVerticalSolidList"/>
    <dgm:cxn modelId="{A6CE343B-911E-8944-B2DA-6CCBF0C415C3}" type="presParOf" srcId="{FBC7517F-E202-4D60-A913-635EA4863569}" destId="{35EC495E-B95B-4147-966A-AAA9E384FBE6}" srcOrd="3" destOrd="0" presId="urn:microsoft.com/office/officeart/2018/2/layout/IconVerticalSolidList"/>
    <dgm:cxn modelId="{AEE0628D-FFC5-5345-B108-D342C6B135DC}" type="presParOf" srcId="{FBC7517F-E202-4D60-A913-635EA4863569}" destId="{C874899C-632A-4787-B8F0-4A02DB278686}" srcOrd="4" destOrd="0" presId="urn:microsoft.com/office/officeart/2018/2/layout/IconVerticalSolidList"/>
    <dgm:cxn modelId="{93EE7765-25AF-F14A-AB03-2294875C0C9B}" type="presParOf" srcId="{C874899C-632A-4787-B8F0-4A02DB278686}" destId="{7A2F64E7-8A65-4D1D-8DED-DE7D20D68C10}" srcOrd="0" destOrd="0" presId="urn:microsoft.com/office/officeart/2018/2/layout/IconVerticalSolidList"/>
    <dgm:cxn modelId="{FCDEDAAB-4445-B746-93CB-CBB22F682773}" type="presParOf" srcId="{C874899C-632A-4787-B8F0-4A02DB278686}" destId="{6DBFDE90-3B92-4F45-87C3-D045E5462A8C}" srcOrd="1" destOrd="0" presId="urn:microsoft.com/office/officeart/2018/2/layout/IconVerticalSolidList"/>
    <dgm:cxn modelId="{B4E561BC-361A-8E42-A995-420A46D43146}" type="presParOf" srcId="{C874899C-632A-4787-B8F0-4A02DB278686}" destId="{8BEB2619-473A-4D16-B594-0D70610A25BD}" srcOrd="2" destOrd="0" presId="urn:microsoft.com/office/officeart/2018/2/layout/IconVerticalSolidList"/>
    <dgm:cxn modelId="{4FEC4BAE-5F7E-7D45-8EF2-5361C6E97704}" type="presParOf" srcId="{C874899C-632A-4787-B8F0-4A02DB278686}" destId="{1130898F-53AC-4525-ACD4-3A9C5F3C47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642979-EB66-4557-B2E0-49BAA3284E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91378-D636-4227-A280-714376574AAD}">
      <dgm:prSet custT="1"/>
      <dgm:spPr/>
      <dgm:t>
        <a:bodyPr/>
        <a:lstStyle/>
        <a:p>
          <a:r>
            <a:rPr lang="en-US" sz="1500" dirty="0"/>
            <a:t>The first step was </a:t>
          </a:r>
          <a:r>
            <a:rPr lang="en-US" sz="1500" b="1" dirty="0"/>
            <a:t>data cleaning</a:t>
          </a:r>
          <a:r>
            <a:rPr lang="en-US" sz="1500" dirty="0"/>
            <a:t>—removing missing values, filtering invalid sales, and preprocessing text by converting to lowercase, removing special characters, and eliminating </a:t>
          </a:r>
          <a:r>
            <a:rPr lang="en-US" sz="1500" dirty="0" err="1"/>
            <a:t>stopwords</a:t>
          </a:r>
          <a:r>
            <a:rPr lang="en-US" sz="1500" dirty="0"/>
            <a:t>.</a:t>
          </a:r>
        </a:p>
      </dgm:t>
    </dgm:pt>
    <dgm:pt modelId="{F97B01A7-A65D-488D-9ED7-3D22564B0994}" type="parTrans" cxnId="{7CC76739-357F-4A04-B770-A9D6AD0B6CDD}">
      <dgm:prSet/>
      <dgm:spPr/>
      <dgm:t>
        <a:bodyPr/>
        <a:lstStyle/>
        <a:p>
          <a:endParaRPr lang="en-US"/>
        </a:p>
      </dgm:t>
    </dgm:pt>
    <dgm:pt modelId="{2B3F458C-6AA6-401C-8254-353440EA5D8C}" type="sibTrans" cxnId="{7CC76739-357F-4A04-B770-A9D6AD0B6CDD}">
      <dgm:prSet/>
      <dgm:spPr/>
      <dgm:t>
        <a:bodyPr/>
        <a:lstStyle/>
        <a:p>
          <a:endParaRPr lang="en-US"/>
        </a:p>
      </dgm:t>
    </dgm:pt>
    <dgm:pt modelId="{B8C0EC07-4897-4A3C-85AD-CC465513DF2E}">
      <dgm:prSet custT="1"/>
      <dgm:spPr/>
      <dgm:t>
        <a:bodyPr/>
        <a:lstStyle/>
        <a:p>
          <a:r>
            <a:rPr lang="en-US" sz="1500" dirty="0"/>
            <a:t>We used </a:t>
          </a:r>
          <a:r>
            <a:rPr lang="en-US" sz="1500" b="1" dirty="0" err="1"/>
            <a:t>BERTopic</a:t>
          </a:r>
          <a:r>
            <a:rPr lang="en-US" sz="1500" dirty="0"/>
            <a:t> for clustering, first converting product descriptions with </a:t>
          </a:r>
          <a:r>
            <a:rPr lang="en-US" sz="1500" b="1" dirty="0"/>
            <a:t>TF-IDF</a:t>
          </a:r>
          <a:r>
            <a:rPr lang="en-US" sz="1500" dirty="0"/>
            <a:t>, then optimizing with </a:t>
          </a:r>
          <a:r>
            <a:rPr lang="en-US" sz="1500" b="1" dirty="0"/>
            <a:t>SBERT</a:t>
          </a:r>
          <a:r>
            <a:rPr lang="en-US" sz="1500" dirty="0"/>
            <a:t> for better embeddings.</a:t>
          </a:r>
        </a:p>
      </dgm:t>
    </dgm:pt>
    <dgm:pt modelId="{522C7182-B6C0-4432-A48D-C71623B92AFB}" type="parTrans" cxnId="{A1286F05-451E-43F6-9029-69A2D0AC5DA7}">
      <dgm:prSet/>
      <dgm:spPr/>
      <dgm:t>
        <a:bodyPr/>
        <a:lstStyle/>
        <a:p>
          <a:endParaRPr lang="en-US"/>
        </a:p>
      </dgm:t>
    </dgm:pt>
    <dgm:pt modelId="{45564544-DCFF-44DE-BF2B-D5610F0D7D4D}" type="sibTrans" cxnId="{A1286F05-451E-43F6-9029-69A2D0AC5DA7}">
      <dgm:prSet/>
      <dgm:spPr/>
      <dgm:t>
        <a:bodyPr/>
        <a:lstStyle/>
        <a:p>
          <a:endParaRPr lang="en-US"/>
        </a:p>
      </dgm:t>
    </dgm:pt>
    <dgm:pt modelId="{AB3FAD2F-5782-4B07-9B62-3C0605F48764}">
      <dgm:prSet custT="1"/>
      <dgm:spPr/>
      <dgm:t>
        <a:bodyPr/>
        <a:lstStyle/>
        <a:p>
          <a:r>
            <a:rPr lang="en-US" sz="1500" dirty="0"/>
            <a:t>After clustering, we assigned each product a cluster, analyzed key themes, and visualized relationships using bar charts and heatmaps.</a:t>
          </a:r>
        </a:p>
      </dgm:t>
    </dgm:pt>
    <dgm:pt modelId="{7B0B027D-976C-4C54-BC4E-0BE62F8F5D1E}" type="parTrans" cxnId="{090CFCCD-F7DD-4DA8-9468-0AA2AB62BCAA}">
      <dgm:prSet/>
      <dgm:spPr/>
      <dgm:t>
        <a:bodyPr/>
        <a:lstStyle/>
        <a:p>
          <a:endParaRPr lang="en-US"/>
        </a:p>
      </dgm:t>
    </dgm:pt>
    <dgm:pt modelId="{3FB2CD37-60D8-4633-9F70-F000CF11CE92}" type="sibTrans" cxnId="{090CFCCD-F7DD-4DA8-9468-0AA2AB62BCAA}">
      <dgm:prSet/>
      <dgm:spPr/>
      <dgm:t>
        <a:bodyPr/>
        <a:lstStyle/>
        <a:p>
          <a:endParaRPr lang="en-US"/>
        </a:p>
      </dgm:t>
    </dgm:pt>
    <dgm:pt modelId="{BBE38B11-62EC-46B6-A7C9-247FBD3D97CB}">
      <dgm:prSet custT="1"/>
      <dgm:spPr/>
      <dgm:t>
        <a:bodyPr/>
        <a:lstStyle/>
        <a:p>
          <a:r>
            <a:rPr lang="en-US" sz="1500" dirty="0"/>
            <a:t>We improved clustering with </a:t>
          </a:r>
          <a:r>
            <a:rPr lang="en-US" sz="1500" b="1" dirty="0" err="1"/>
            <a:t>MiniBatchKMeans</a:t>
          </a:r>
          <a:r>
            <a:rPr lang="en-US" sz="1500" dirty="0"/>
            <a:t>, a faster K-Means variant, ensuring accuracy and assigning meaningful labels based on key words.</a:t>
          </a:r>
        </a:p>
      </dgm:t>
    </dgm:pt>
    <dgm:pt modelId="{B51B9267-E7D6-4F7E-B600-C309DDCBF0EB}" type="parTrans" cxnId="{B58FEABA-DDD1-4A1E-9341-B9B7D37B7343}">
      <dgm:prSet/>
      <dgm:spPr/>
      <dgm:t>
        <a:bodyPr/>
        <a:lstStyle/>
        <a:p>
          <a:endParaRPr lang="en-US"/>
        </a:p>
      </dgm:t>
    </dgm:pt>
    <dgm:pt modelId="{E5920FD3-DC43-468A-BFBF-2B8102F35EB8}" type="sibTrans" cxnId="{B58FEABA-DDD1-4A1E-9341-B9B7D37B7343}">
      <dgm:prSet/>
      <dgm:spPr/>
      <dgm:t>
        <a:bodyPr/>
        <a:lstStyle/>
        <a:p>
          <a:endParaRPr lang="en-US"/>
        </a:p>
      </dgm:t>
    </dgm:pt>
    <dgm:pt modelId="{80051BDC-5AA9-6F41-A9BB-4ADED7A31C40}">
      <dgm:prSet custT="1"/>
      <dgm:spPr/>
      <dgm:t>
        <a:bodyPr/>
        <a:lstStyle/>
        <a:p>
          <a:r>
            <a:rPr lang="en-US" sz="1500" dirty="0"/>
            <a:t>We used </a:t>
          </a:r>
          <a:r>
            <a:rPr lang="en-US" sz="1500" b="1" dirty="0"/>
            <a:t>UMAP</a:t>
          </a:r>
          <a:r>
            <a:rPr lang="en-US" sz="1500" dirty="0"/>
            <a:t> to reduce dimensionality for better clustering, then applied </a:t>
          </a:r>
          <a:r>
            <a:rPr lang="en-US" sz="1500" b="1" dirty="0"/>
            <a:t>HDBSCAN</a:t>
          </a:r>
          <a:r>
            <a:rPr lang="en-US" sz="1500" dirty="0"/>
            <a:t>, which automatically grouped similar products without presetting the number of clusters.</a:t>
          </a:r>
        </a:p>
      </dgm:t>
    </dgm:pt>
    <dgm:pt modelId="{E545FA46-0470-9543-B156-951E5E5B4FED}" type="parTrans" cxnId="{46BEAB30-9957-0545-B43F-6D1FBD77CD83}">
      <dgm:prSet/>
      <dgm:spPr/>
      <dgm:t>
        <a:bodyPr/>
        <a:lstStyle/>
        <a:p>
          <a:endParaRPr lang="en-US"/>
        </a:p>
      </dgm:t>
    </dgm:pt>
    <dgm:pt modelId="{F4F524D3-249D-1441-89CA-EF91058CD5BB}" type="sibTrans" cxnId="{46BEAB30-9957-0545-B43F-6D1FBD77CD83}">
      <dgm:prSet/>
      <dgm:spPr/>
      <dgm:t>
        <a:bodyPr/>
        <a:lstStyle/>
        <a:p>
          <a:endParaRPr lang="en-US"/>
        </a:p>
      </dgm:t>
    </dgm:pt>
    <dgm:pt modelId="{88719E8A-60E5-0A4D-AEC8-C5C462472300}" type="pres">
      <dgm:prSet presAssocID="{E5642979-EB66-4557-B2E0-49BAA3284E5C}" presName="linear" presStyleCnt="0">
        <dgm:presLayoutVars>
          <dgm:animLvl val="lvl"/>
          <dgm:resizeHandles val="exact"/>
        </dgm:presLayoutVars>
      </dgm:prSet>
      <dgm:spPr/>
    </dgm:pt>
    <dgm:pt modelId="{D8CED455-D316-7A4C-8DD3-E523C3E59337}" type="pres">
      <dgm:prSet presAssocID="{7A291378-D636-4227-A280-714376574AA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92F087D-48AE-6148-878E-0A2F68D2A9B1}" type="pres">
      <dgm:prSet presAssocID="{2B3F458C-6AA6-401C-8254-353440EA5D8C}" presName="spacer" presStyleCnt="0"/>
      <dgm:spPr/>
    </dgm:pt>
    <dgm:pt modelId="{470598C5-3A6F-764F-8A66-B7CB0D99B30C}" type="pres">
      <dgm:prSet presAssocID="{B8C0EC07-4897-4A3C-85AD-CC465513DF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5C5EE7-B173-944C-B217-C71EF7843B4A}" type="pres">
      <dgm:prSet presAssocID="{45564544-DCFF-44DE-BF2B-D5610F0D7D4D}" presName="spacer" presStyleCnt="0"/>
      <dgm:spPr/>
    </dgm:pt>
    <dgm:pt modelId="{4336A709-9913-E94B-872F-2D935C9E662F}" type="pres">
      <dgm:prSet presAssocID="{80051BDC-5AA9-6F41-A9BB-4ADED7A31C4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F8E6CD3-AE17-3449-BE9B-C71E08DC9461}" type="pres">
      <dgm:prSet presAssocID="{F4F524D3-249D-1441-89CA-EF91058CD5BB}" presName="spacer" presStyleCnt="0"/>
      <dgm:spPr/>
    </dgm:pt>
    <dgm:pt modelId="{1E7A2210-A1E2-4841-A935-08072445C52D}" type="pres">
      <dgm:prSet presAssocID="{AB3FAD2F-5782-4B07-9B62-3C0605F487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43F44D-17F8-B14A-86DF-97223B59D9CA}" type="pres">
      <dgm:prSet presAssocID="{3FB2CD37-60D8-4633-9F70-F000CF11CE92}" presName="spacer" presStyleCnt="0"/>
      <dgm:spPr/>
    </dgm:pt>
    <dgm:pt modelId="{7EE7A36E-992F-254E-A647-E6E8EE15687A}" type="pres">
      <dgm:prSet presAssocID="{BBE38B11-62EC-46B6-A7C9-247FBD3D9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1286F05-451E-43F6-9029-69A2D0AC5DA7}" srcId="{E5642979-EB66-4557-B2E0-49BAA3284E5C}" destId="{B8C0EC07-4897-4A3C-85AD-CC465513DF2E}" srcOrd="1" destOrd="0" parTransId="{522C7182-B6C0-4432-A48D-C71623B92AFB}" sibTransId="{45564544-DCFF-44DE-BF2B-D5610F0D7D4D}"/>
    <dgm:cxn modelId="{46BEAB30-9957-0545-B43F-6D1FBD77CD83}" srcId="{E5642979-EB66-4557-B2E0-49BAA3284E5C}" destId="{80051BDC-5AA9-6F41-A9BB-4ADED7A31C40}" srcOrd="2" destOrd="0" parTransId="{E545FA46-0470-9543-B156-951E5E5B4FED}" sibTransId="{F4F524D3-249D-1441-89CA-EF91058CD5BB}"/>
    <dgm:cxn modelId="{7CC76739-357F-4A04-B770-A9D6AD0B6CDD}" srcId="{E5642979-EB66-4557-B2E0-49BAA3284E5C}" destId="{7A291378-D636-4227-A280-714376574AAD}" srcOrd="0" destOrd="0" parTransId="{F97B01A7-A65D-488D-9ED7-3D22564B0994}" sibTransId="{2B3F458C-6AA6-401C-8254-353440EA5D8C}"/>
    <dgm:cxn modelId="{75147541-F57F-C04D-A152-2BFE50C02BA9}" type="presOf" srcId="{80051BDC-5AA9-6F41-A9BB-4ADED7A31C40}" destId="{4336A709-9913-E94B-872F-2D935C9E662F}" srcOrd="0" destOrd="0" presId="urn:microsoft.com/office/officeart/2005/8/layout/vList2"/>
    <dgm:cxn modelId="{6E8E3757-A63D-C945-A40B-2937CB30B524}" type="presOf" srcId="{E5642979-EB66-4557-B2E0-49BAA3284E5C}" destId="{88719E8A-60E5-0A4D-AEC8-C5C462472300}" srcOrd="0" destOrd="0" presId="urn:microsoft.com/office/officeart/2005/8/layout/vList2"/>
    <dgm:cxn modelId="{ABC7DE87-34D8-DB4D-96E7-227F12836ABE}" type="presOf" srcId="{7A291378-D636-4227-A280-714376574AAD}" destId="{D8CED455-D316-7A4C-8DD3-E523C3E59337}" srcOrd="0" destOrd="0" presId="urn:microsoft.com/office/officeart/2005/8/layout/vList2"/>
    <dgm:cxn modelId="{7E52C4A7-FB70-FD49-8066-B92A3A9D8CDA}" type="presOf" srcId="{AB3FAD2F-5782-4B07-9B62-3C0605F48764}" destId="{1E7A2210-A1E2-4841-A935-08072445C52D}" srcOrd="0" destOrd="0" presId="urn:microsoft.com/office/officeart/2005/8/layout/vList2"/>
    <dgm:cxn modelId="{0F6EFAAF-D69C-374F-BE2C-EB1173E77776}" type="presOf" srcId="{BBE38B11-62EC-46B6-A7C9-247FBD3D97CB}" destId="{7EE7A36E-992F-254E-A647-E6E8EE15687A}" srcOrd="0" destOrd="0" presId="urn:microsoft.com/office/officeart/2005/8/layout/vList2"/>
    <dgm:cxn modelId="{B58FEABA-DDD1-4A1E-9341-B9B7D37B7343}" srcId="{E5642979-EB66-4557-B2E0-49BAA3284E5C}" destId="{BBE38B11-62EC-46B6-A7C9-247FBD3D97CB}" srcOrd="4" destOrd="0" parTransId="{B51B9267-E7D6-4F7E-B600-C309DDCBF0EB}" sibTransId="{E5920FD3-DC43-468A-BFBF-2B8102F35EB8}"/>
    <dgm:cxn modelId="{43A599BB-D52C-7C4E-B5A1-637DC8DDFCBA}" type="presOf" srcId="{B8C0EC07-4897-4A3C-85AD-CC465513DF2E}" destId="{470598C5-3A6F-764F-8A66-B7CB0D99B30C}" srcOrd="0" destOrd="0" presId="urn:microsoft.com/office/officeart/2005/8/layout/vList2"/>
    <dgm:cxn modelId="{090CFCCD-F7DD-4DA8-9468-0AA2AB62BCAA}" srcId="{E5642979-EB66-4557-B2E0-49BAA3284E5C}" destId="{AB3FAD2F-5782-4B07-9B62-3C0605F48764}" srcOrd="3" destOrd="0" parTransId="{7B0B027D-976C-4C54-BC4E-0BE62F8F5D1E}" sibTransId="{3FB2CD37-60D8-4633-9F70-F000CF11CE92}"/>
    <dgm:cxn modelId="{3692F0F4-4194-684E-905F-194C3A893708}" type="presParOf" srcId="{88719E8A-60E5-0A4D-AEC8-C5C462472300}" destId="{D8CED455-D316-7A4C-8DD3-E523C3E59337}" srcOrd="0" destOrd="0" presId="urn:microsoft.com/office/officeart/2005/8/layout/vList2"/>
    <dgm:cxn modelId="{8D0895F6-4B33-1C49-92FB-7DD7257CFCEA}" type="presParOf" srcId="{88719E8A-60E5-0A4D-AEC8-C5C462472300}" destId="{492F087D-48AE-6148-878E-0A2F68D2A9B1}" srcOrd="1" destOrd="0" presId="urn:microsoft.com/office/officeart/2005/8/layout/vList2"/>
    <dgm:cxn modelId="{19C60A33-75E1-894D-9A8A-8165FC5BB067}" type="presParOf" srcId="{88719E8A-60E5-0A4D-AEC8-C5C462472300}" destId="{470598C5-3A6F-764F-8A66-B7CB0D99B30C}" srcOrd="2" destOrd="0" presId="urn:microsoft.com/office/officeart/2005/8/layout/vList2"/>
    <dgm:cxn modelId="{E29FD760-2E34-C346-A0B8-8AF0273D3570}" type="presParOf" srcId="{88719E8A-60E5-0A4D-AEC8-C5C462472300}" destId="{965C5EE7-B173-944C-B217-C71EF7843B4A}" srcOrd="3" destOrd="0" presId="urn:microsoft.com/office/officeart/2005/8/layout/vList2"/>
    <dgm:cxn modelId="{71A8393C-C66F-CB43-92E8-06F8C496CDA9}" type="presParOf" srcId="{88719E8A-60E5-0A4D-AEC8-C5C462472300}" destId="{4336A709-9913-E94B-872F-2D935C9E662F}" srcOrd="4" destOrd="0" presId="urn:microsoft.com/office/officeart/2005/8/layout/vList2"/>
    <dgm:cxn modelId="{D103C901-863F-FF4D-8FB2-7213529A4D74}" type="presParOf" srcId="{88719E8A-60E5-0A4D-AEC8-C5C462472300}" destId="{6F8E6CD3-AE17-3449-BE9B-C71E08DC9461}" srcOrd="5" destOrd="0" presId="urn:microsoft.com/office/officeart/2005/8/layout/vList2"/>
    <dgm:cxn modelId="{54D9EF3A-FB85-9148-BBD3-0ED9AE1B286A}" type="presParOf" srcId="{88719E8A-60E5-0A4D-AEC8-C5C462472300}" destId="{1E7A2210-A1E2-4841-A935-08072445C52D}" srcOrd="6" destOrd="0" presId="urn:microsoft.com/office/officeart/2005/8/layout/vList2"/>
    <dgm:cxn modelId="{9EA01839-28F3-8F49-8AB7-DEDEBA6E051C}" type="presParOf" srcId="{88719E8A-60E5-0A4D-AEC8-C5C462472300}" destId="{6643F44D-17F8-B14A-86DF-97223B59D9CA}" srcOrd="7" destOrd="0" presId="urn:microsoft.com/office/officeart/2005/8/layout/vList2"/>
    <dgm:cxn modelId="{E629E24E-9D20-1540-9482-B30B2B3EF508}" type="presParOf" srcId="{88719E8A-60E5-0A4D-AEC8-C5C462472300}" destId="{7EE7A36E-992F-254E-A647-E6E8EE15687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063DF6-18C8-49F1-96D5-8A86A237DDE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A6982D-60E1-4CC0-B064-5FB7EA97D297}">
      <dgm:prSet/>
      <dgm:spPr/>
      <dgm:t>
        <a:bodyPr/>
        <a:lstStyle/>
        <a:p>
          <a:r>
            <a:rPr lang="en-US" dirty="0"/>
            <a:t>Targeted Data Cleaning </a:t>
          </a:r>
        </a:p>
      </dgm:t>
    </dgm:pt>
    <dgm:pt modelId="{C236ED7D-DF67-4B6D-B1D0-92523D72EA82}" type="parTrans" cxnId="{BB2811E8-32AA-4045-9C95-4C084BE2D8F8}">
      <dgm:prSet/>
      <dgm:spPr/>
      <dgm:t>
        <a:bodyPr/>
        <a:lstStyle/>
        <a:p>
          <a:endParaRPr lang="en-US" sz="1800"/>
        </a:p>
      </dgm:t>
    </dgm:pt>
    <dgm:pt modelId="{92547B70-B042-45E2-A693-172B0166C7D4}" type="sibTrans" cxnId="{BB2811E8-32AA-4045-9C95-4C084BE2D8F8}">
      <dgm:prSet/>
      <dgm:spPr/>
      <dgm:t>
        <a:bodyPr/>
        <a:lstStyle/>
        <a:p>
          <a:endParaRPr lang="en-US"/>
        </a:p>
      </dgm:t>
    </dgm:pt>
    <dgm:pt modelId="{80354CE5-1AF1-45D6-BDCC-C6F92E00FF32}">
      <dgm:prSet/>
      <dgm:spPr/>
      <dgm:t>
        <a:bodyPr/>
        <a:lstStyle/>
        <a:p>
          <a:r>
            <a:rPr lang="en-US" dirty="0"/>
            <a:t>Dropped NAs, duplicates, and cancelled orders to keep only valid transactions. </a:t>
          </a:r>
        </a:p>
      </dgm:t>
    </dgm:pt>
    <dgm:pt modelId="{AAFCA40B-FDBE-49B5-8D07-AC9C3C8CE972}" type="parTrans" cxnId="{85723F93-A8C9-4A4C-A535-0E9C1C8C3B35}">
      <dgm:prSet/>
      <dgm:spPr/>
      <dgm:t>
        <a:bodyPr/>
        <a:lstStyle/>
        <a:p>
          <a:endParaRPr lang="en-US" sz="1800"/>
        </a:p>
      </dgm:t>
    </dgm:pt>
    <dgm:pt modelId="{1213F78C-6FDF-4239-888A-36791CBC7BCE}" type="sibTrans" cxnId="{85723F93-A8C9-4A4C-A535-0E9C1C8C3B35}">
      <dgm:prSet/>
      <dgm:spPr/>
      <dgm:t>
        <a:bodyPr/>
        <a:lstStyle/>
        <a:p>
          <a:endParaRPr lang="en-US"/>
        </a:p>
      </dgm:t>
    </dgm:pt>
    <dgm:pt modelId="{631B42B2-BFA8-4909-A564-EDA9563C822C}">
      <dgm:prSet/>
      <dgm:spPr/>
      <dgm:t>
        <a:bodyPr/>
        <a:lstStyle/>
        <a:p>
          <a:r>
            <a:rPr lang="en-US"/>
            <a:t>Filtered for positive quantity and price to eliminate returns and data entry errors. </a:t>
          </a:r>
        </a:p>
      </dgm:t>
    </dgm:pt>
    <dgm:pt modelId="{70CBDE95-4371-4E0F-81C2-ED76663563C5}" type="parTrans" cxnId="{F8F93315-91EE-4976-B7B9-98C31A54D2B8}">
      <dgm:prSet/>
      <dgm:spPr/>
      <dgm:t>
        <a:bodyPr/>
        <a:lstStyle/>
        <a:p>
          <a:endParaRPr lang="en-US" sz="1800"/>
        </a:p>
      </dgm:t>
    </dgm:pt>
    <dgm:pt modelId="{3DF36254-1D70-456A-B92E-E469FE826D10}" type="sibTrans" cxnId="{F8F93315-91EE-4976-B7B9-98C31A54D2B8}">
      <dgm:prSet/>
      <dgm:spPr/>
      <dgm:t>
        <a:bodyPr/>
        <a:lstStyle/>
        <a:p>
          <a:endParaRPr lang="en-US"/>
        </a:p>
      </dgm:t>
    </dgm:pt>
    <dgm:pt modelId="{827835BC-EC33-4EA1-888E-D76CFCD35AE2}">
      <dgm:prSet/>
      <dgm:spPr/>
      <dgm:t>
        <a:bodyPr/>
        <a:lstStyle/>
        <a:p>
          <a:r>
            <a:rPr lang="en-US"/>
            <a:t>Standardized data types and cleaned StockCodes to ensure consistent product identification. </a:t>
          </a:r>
        </a:p>
      </dgm:t>
    </dgm:pt>
    <dgm:pt modelId="{D9CCD70F-A8DF-445B-A133-F4FD7BFE3E6D}" type="parTrans" cxnId="{BDB76228-2A8B-4F0C-8A2F-3E3B78E0CD5A}">
      <dgm:prSet/>
      <dgm:spPr/>
      <dgm:t>
        <a:bodyPr/>
        <a:lstStyle/>
        <a:p>
          <a:endParaRPr lang="en-US" sz="1800"/>
        </a:p>
      </dgm:t>
    </dgm:pt>
    <dgm:pt modelId="{9063ADA7-0927-45B3-B7F0-B2954A0F6559}" type="sibTrans" cxnId="{BDB76228-2A8B-4F0C-8A2F-3E3B78E0CD5A}">
      <dgm:prSet/>
      <dgm:spPr/>
      <dgm:t>
        <a:bodyPr/>
        <a:lstStyle/>
        <a:p>
          <a:endParaRPr lang="en-US"/>
        </a:p>
      </dgm:t>
    </dgm:pt>
    <dgm:pt modelId="{0EB6E6F6-C5DB-4834-809C-23C31FD517F2}">
      <dgm:prSet/>
      <dgm:spPr/>
      <dgm:t>
        <a:bodyPr/>
        <a:lstStyle/>
        <a:p>
          <a:r>
            <a:rPr lang="en-US" dirty="0"/>
            <a:t>Removed low-selling products and price outliers to reduce noise and prevent skewed clusters. </a:t>
          </a:r>
        </a:p>
      </dgm:t>
    </dgm:pt>
    <dgm:pt modelId="{5F1E4ECE-FB60-48DD-94E2-F81351024C3B}" type="parTrans" cxnId="{B1CAB525-69A0-406A-891C-82A7AFFB4F4B}">
      <dgm:prSet/>
      <dgm:spPr/>
      <dgm:t>
        <a:bodyPr/>
        <a:lstStyle/>
        <a:p>
          <a:endParaRPr lang="en-US" sz="1800"/>
        </a:p>
      </dgm:t>
    </dgm:pt>
    <dgm:pt modelId="{0563013F-8CDF-4575-AD3A-8B184E78CC9F}" type="sibTrans" cxnId="{B1CAB525-69A0-406A-891C-82A7AFFB4F4B}">
      <dgm:prSet/>
      <dgm:spPr/>
      <dgm:t>
        <a:bodyPr/>
        <a:lstStyle/>
        <a:p>
          <a:endParaRPr lang="en-US"/>
        </a:p>
      </dgm:t>
    </dgm:pt>
    <dgm:pt modelId="{FB4362A2-B4A2-4046-A736-3531A4721C31}">
      <dgm:prSet/>
      <dgm:spPr/>
      <dgm:t>
        <a:bodyPr/>
        <a:lstStyle/>
        <a:p>
          <a:r>
            <a:rPr lang="en-US" dirty="0"/>
            <a:t>Excluded holiday-only sales spikes to avoid seasonal bias in clustering. </a:t>
          </a:r>
        </a:p>
      </dgm:t>
    </dgm:pt>
    <dgm:pt modelId="{BFEF1254-1648-4DD6-AC07-0E265CFC7F08}" type="parTrans" cxnId="{FF1E98FD-C6B5-47EC-8ED7-AE30C48BCD34}">
      <dgm:prSet/>
      <dgm:spPr/>
      <dgm:t>
        <a:bodyPr/>
        <a:lstStyle/>
        <a:p>
          <a:endParaRPr lang="en-US" sz="1800"/>
        </a:p>
      </dgm:t>
    </dgm:pt>
    <dgm:pt modelId="{04D83C07-8E85-4C19-B75C-2F32D75E41B9}" type="sibTrans" cxnId="{FF1E98FD-C6B5-47EC-8ED7-AE30C48BCD34}">
      <dgm:prSet/>
      <dgm:spPr/>
      <dgm:t>
        <a:bodyPr/>
        <a:lstStyle/>
        <a:p>
          <a:endParaRPr lang="en-US"/>
        </a:p>
      </dgm:t>
    </dgm:pt>
    <dgm:pt modelId="{ED73DF25-6316-4669-B272-DB4488E24BB4}">
      <dgm:prSet/>
      <dgm:spPr/>
      <dgm:t>
        <a:bodyPr/>
        <a:lstStyle/>
        <a:p>
          <a:r>
            <a:rPr lang="en-US" dirty="0"/>
            <a:t>Created a </a:t>
          </a:r>
          <a:r>
            <a:rPr lang="en-US" dirty="0" err="1"/>
            <a:t>TotalSales</a:t>
          </a:r>
          <a:r>
            <a:rPr lang="en-US" dirty="0"/>
            <a:t> feature to incorporate monetary value in clustering decisions. </a:t>
          </a:r>
        </a:p>
      </dgm:t>
    </dgm:pt>
    <dgm:pt modelId="{A8555A11-E696-4263-9E93-D7E99740D29C}" type="parTrans" cxnId="{CC8B5CA9-BD2F-413C-9E4C-97556EBE5B7B}">
      <dgm:prSet/>
      <dgm:spPr/>
      <dgm:t>
        <a:bodyPr/>
        <a:lstStyle/>
        <a:p>
          <a:endParaRPr lang="en-US" sz="1800"/>
        </a:p>
      </dgm:t>
    </dgm:pt>
    <dgm:pt modelId="{ADFD29D6-B3EB-4968-B4F9-882D2C4E18B8}" type="sibTrans" cxnId="{CC8B5CA9-BD2F-413C-9E4C-97556EBE5B7B}">
      <dgm:prSet/>
      <dgm:spPr/>
      <dgm:t>
        <a:bodyPr/>
        <a:lstStyle/>
        <a:p>
          <a:endParaRPr lang="en-US"/>
        </a:p>
      </dgm:t>
    </dgm:pt>
    <dgm:pt modelId="{6C2E25A5-153B-4BC5-A98C-48F2B468E258}">
      <dgm:prSet/>
      <dgm:spPr/>
      <dgm:t>
        <a:bodyPr/>
        <a:lstStyle/>
        <a:p>
          <a:r>
            <a:rPr lang="en-US" u="none" dirty="0"/>
            <a:t>Modelling strategy</a:t>
          </a:r>
        </a:p>
      </dgm:t>
    </dgm:pt>
    <dgm:pt modelId="{F8A96BD1-00C0-464C-837C-B3BA3505914A}" type="parTrans" cxnId="{424A7722-F7FA-4784-A772-40F4EBC9D810}">
      <dgm:prSet/>
      <dgm:spPr/>
      <dgm:t>
        <a:bodyPr/>
        <a:lstStyle/>
        <a:p>
          <a:endParaRPr lang="en-US" sz="1800"/>
        </a:p>
      </dgm:t>
    </dgm:pt>
    <dgm:pt modelId="{D5D7DBC5-C37B-45E1-ABB3-8FCA6857C32A}" type="sibTrans" cxnId="{424A7722-F7FA-4784-A772-40F4EBC9D810}">
      <dgm:prSet/>
      <dgm:spPr/>
      <dgm:t>
        <a:bodyPr/>
        <a:lstStyle/>
        <a:p>
          <a:endParaRPr lang="en-US"/>
        </a:p>
      </dgm:t>
    </dgm:pt>
    <dgm:pt modelId="{E11FE0B3-C0E8-49DC-80AD-4A6264DCCFFC}">
      <dgm:prSet/>
      <dgm:spPr/>
      <dgm:t>
        <a:bodyPr/>
        <a:lstStyle/>
        <a:p>
          <a:r>
            <a:rPr lang="en-US" dirty="0"/>
            <a:t>In all our models we have followed a 90-day testing size and inbuilt cross validation to tune the hyperparameters for each of models </a:t>
          </a:r>
          <a:r>
            <a:rPr lang="en-US" dirty="0" err="1"/>
            <a:t>i.e</a:t>
          </a:r>
          <a:r>
            <a:rPr lang="en-US" dirty="0"/>
            <a:t> Prophet, LSTM and GLM. </a:t>
          </a:r>
        </a:p>
      </dgm:t>
    </dgm:pt>
    <dgm:pt modelId="{617C4B35-58E3-466F-BF9B-0496B80C7C7E}" type="parTrans" cxnId="{A144B7F9-3B5E-45EF-B5F5-BFCAE3AD9289}">
      <dgm:prSet/>
      <dgm:spPr/>
      <dgm:t>
        <a:bodyPr/>
        <a:lstStyle/>
        <a:p>
          <a:endParaRPr lang="en-US" sz="1800"/>
        </a:p>
      </dgm:t>
    </dgm:pt>
    <dgm:pt modelId="{38F936D0-8F9D-4C68-80DF-C0E6CA0F2E0D}" type="sibTrans" cxnId="{A144B7F9-3B5E-45EF-B5F5-BFCAE3AD9289}">
      <dgm:prSet/>
      <dgm:spPr/>
      <dgm:t>
        <a:bodyPr/>
        <a:lstStyle/>
        <a:p>
          <a:endParaRPr lang="en-US"/>
        </a:p>
      </dgm:t>
    </dgm:pt>
    <dgm:pt modelId="{00FAD9EC-23F9-4CCE-B438-BB590CB481C1}">
      <dgm:prSet/>
      <dgm:spPr/>
      <dgm:t>
        <a:bodyPr/>
        <a:lstStyle/>
        <a:p>
          <a:r>
            <a:rPr lang="en-US" dirty="0"/>
            <a:t>Our box plots, based on the 90-day test set divided into four regions, illustrate the forecast error distribution (Actual – Predicted) across those regions.</a:t>
          </a:r>
        </a:p>
      </dgm:t>
    </dgm:pt>
    <dgm:pt modelId="{0C4C0213-E3F1-4943-A144-15B1260F1C22}" type="parTrans" cxnId="{1B691538-6121-452C-9749-7DD02FFC865C}">
      <dgm:prSet/>
      <dgm:spPr/>
      <dgm:t>
        <a:bodyPr/>
        <a:lstStyle/>
        <a:p>
          <a:endParaRPr lang="en-US" sz="1800"/>
        </a:p>
      </dgm:t>
    </dgm:pt>
    <dgm:pt modelId="{12891308-FBAB-4CAD-B4C7-F8541CD24C71}" type="sibTrans" cxnId="{1B691538-6121-452C-9749-7DD02FFC865C}">
      <dgm:prSet/>
      <dgm:spPr/>
      <dgm:t>
        <a:bodyPr/>
        <a:lstStyle/>
        <a:p>
          <a:endParaRPr lang="en-US"/>
        </a:p>
      </dgm:t>
    </dgm:pt>
    <dgm:pt modelId="{89351B8D-41A4-8A4D-B873-DE55F1128200}">
      <dgm:prSet/>
      <dgm:spPr/>
      <dgm:t>
        <a:bodyPr/>
        <a:lstStyle/>
        <a:p>
          <a:r>
            <a:rPr lang="en-US" dirty="0"/>
            <a:t>We selected three key product clusters—Clusters 1, 5, and 7—focused on Cozy Essentials, Party Supplies, and Rustic Decor for targeted sales forecasting.</a:t>
          </a:r>
        </a:p>
      </dgm:t>
    </dgm:pt>
    <dgm:pt modelId="{875D810A-F875-A747-9CBF-1BC65A774D02}" type="parTrans" cxnId="{98B8A70D-4781-894A-857C-D6AF8EFFF7D5}">
      <dgm:prSet/>
      <dgm:spPr/>
      <dgm:t>
        <a:bodyPr/>
        <a:lstStyle/>
        <a:p>
          <a:endParaRPr lang="en-US"/>
        </a:p>
      </dgm:t>
    </dgm:pt>
    <dgm:pt modelId="{37752B45-AA42-034D-8843-A3FA537EA79B}" type="sibTrans" cxnId="{98B8A70D-4781-894A-857C-D6AF8EFFF7D5}">
      <dgm:prSet/>
      <dgm:spPr/>
      <dgm:t>
        <a:bodyPr/>
        <a:lstStyle/>
        <a:p>
          <a:endParaRPr lang="en-US"/>
        </a:p>
      </dgm:t>
    </dgm:pt>
    <dgm:pt modelId="{875FF1C3-F339-0B4D-9468-73762D381200}" type="pres">
      <dgm:prSet presAssocID="{2C063DF6-18C8-49F1-96D5-8A86A237DDE9}" presName="vert0" presStyleCnt="0">
        <dgm:presLayoutVars>
          <dgm:dir/>
          <dgm:animOne val="branch"/>
          <dgm:animLvl val="lvl"/>
        </dgm:presLayoutVars>
      </dgm:prSet>
      <dgm:spPr/>
    </dgm:pt>
    <dgm:pt modelId="{7CD4E81E-9187-C440-BAD0-60A01FA11867}" type="pres">
      <dgm:prSet presAssocID="{69A6982D-60E1-4CC0-B064-5FB7EA97D297}" presName="thickLine" presStyleLbl="alignNode1" presStyleIdx="0" presStyleCnt="2"/>
      <dgm:spPr/>
    </dgm:pt>
    <dgm:pt modelId="{1C990D3B-CEE7-264E-9764-420B88C42B7F}" type="pres">
      <dgm:prSet presAssocID="{69A6982D-60E1-4CC0-B064-5FB7EA97D297}" presName="horz1" presStyleCnt="0"/>
      <dgm:spPr/>
    </dgm:pt>
    <dgm:pt modelId="{0F77553E-D294-0E46-9962-5DDA53702D26}" type="pres">
      <dgm:prSet presAssocID="{69A6982D-60E1-4CC0-B064-5FB7EA97D297}" presName="tx1" presStyleLbl="revTx" presStyleIdx="0" presStyleCnt="11"/>
      <dgm:spPr/>
    </dgm:pt>
    <dgm:pt modelId="{B512E1EF-2DD9-E440-97E5-DB3615AED50B}" type="pres">
      <dgm:prSet presAssocID="{69A6982D-60E1-4CC0-B064-5FB7EA97D297}" presName="vert1" presStyleCnt="0"/>
      <dgm:spPr/>
    </dgm:pt>
    <dgm:pt modelId="{B12F22DF-21E5-3F47-9C7A-BFFC3342346E}" type="pres">
      <dgm:prSet presAssocID="{80354CE5-1AF1-45D6-BDCC-C6F92E00FF32}" presName="vertSpace2a" presStyleCnt="0"/>
      <dgm:spPr/>
    </dgm:pt>
    <dgm:pt modelId="{0AD43628-4635-4D4B-AE99-ABBF37AAFDDA}" type="pres">
      <dgm:prSet presAssocID="{80354CE5-1AF1-45D6-BDCC-C6F92E00FF32}" presName="horz2" presStyleCnt="0"/>
      <dgm:spPr/>
    </dgm:pt>
    <dgm:pt modelId="{40BC25A3-D0C5-5D42-9A95-8D0E74F2F632}" type="pres">
      <dgm:prSet presAssocID="{80354CE5-1AF1-45D6-BDCC-C6F92E00FF32}" presName="horzSpace2" presStyleCnt="0"/>
      <dgm:spPr/>
    </dgm:pt>
    <dgm:pt modelId="{77701168-056F-3A43-83FD-3A766D588C22}" type="pres">
      <dgm:prSet presAssocID="{80354CE5-1AF1-45D6-BDCC-C6F92E00FF32}" presName="tx2" presStyleLbl="revTx" presStyleIdx="1" presStyleCnt="11"/>
      <dgm:spPr/>
    </dgm:pt>
    <dgm:pt modelId="{D0FFDCA4-EC0A-134E-AC0A-059F2EE3143E}" type="pres">
      <dgm:prSet presAssocID="{80354CE5-1AF1-45D6-BDCC-C6F92E00FF32}" presName="vert2" presStyleCnt="0"/>
      <dgm:spPr/>
    </dgm:pt>
    <dgm:pt modelId="{9C564F87-B4EB-D844-90CE-933DFC0918F8}" type="pres">
      <dgm:prSet presAssocID="{80354CE5-1AF1-45D6-BDCC-C6F92E00FF32}" presName="thinLine2b" presStyleLbl="callout" presStyleIdx="0" presStyleCnt="9"/>
      <dgm:spPr/>
    </dgm:pt>
    <dgm:pt modelId="{42ED9F73-55DE-F949-BD36-63D30E7B23C3}" type="pres">
      <dgm:prSet presAssocID="{80354CE5-1AF1-45D6-BDCC-C6F92E00FF32}" presName="vertSpace2b" presStyleCnt="0"/>
      <dgm:spPr/>
    </dgm:pt>
    <dgm:pt modelId="{CE3BF85C-9E9F-1A4C-97D2-ED7336C3E828}" type="pres">
      <dgm:prSet presAssocID="{631B42B2-BFA8-4909-A564-EDA9563C822C}" presName="horz2" presStyleCnt="0"/>
      <dgm:spPr/>
    </dgm:pt>
    <dgm:pt modelId="{102287B2-3833-DA48-B713-4E05AE9B1328}" type="pres">
      <dgm:prSet presAssocID="{631B42B2-BFA8-4909-A564-EDA9563C822C}" presName="horzSpace2" presStyleCnt="0"/>
      <dgm:spPr/>
    </dgm:pt>
    <dgm:pt modelId="{9E0A01FD-16EE-D74D-B4C9-9ACEF9354B23}" type="pres">
      <dgm:prSet presAssocID="{631B42B2-BFA8-4909-A564-EDA9563C822C}" presName="tx2" presStyleLbl="revTx" presStyleIdx="2" presStyleCnt="11"/>
      <dgm:spPr/>
    </dgm:pt>
    <dgm:pt modelId="{268E30C3-5ABD-3646-B2F5-C9202794BE76}" type="pres">
      <dgm:prSet presAssocID="{631B42B2-BFA8-4909-A564-EDA9563C822C}" presName="vert2" presStyleCnt="0"/>
      <dgm:spPr/>
    </dgm:pt>
    <dgm:pt modelId="{AD875E17-BBE6-5141-992A-5704A2C969EF}" type="pres">
      <dgm:prSet presAssocID="{631B42B2-BFA8-4909-A564-EDA9563C822C}" presName="thinLine2b" presStyleLbl="callout" presStyleIdx="1" presStyleCnt="9"/>
      <dgm:spPr/>
    </dgm:pt>
    <dgm:pt modelId="{C7202083-B82D-6C48-9223-447632EBE733}" type="pres">
      <dgm:prSet presAssocID="{631B42B2-BFA8-4909-A564-EDA9563C822C}" presName="vertSpace2b" presStyleCnt="0"/>
      <dgm:spPr/>
    </dgm:pt>
    <dgm:pt modelId="{48F4BD41-AC27-7743-B086-1BE8E474582B}" type="pres">
      <dgm:prSet presAssocID="{827835BC-EC33-4EA1-888E-D76CFCD35AE2}" presName="horz2" presStyleCnt="0"/>
      <dgm:spPr/>
    </dgm:pt>
    <dgm:pt modelId="{ACADE28A-C23D-B24E-A7A2-9EE75C0A55A4}" type="pres">
      <dgm:prSet presAssocID="{827835BC-EC33-4EA1-888E-D76CFCD35AE2}" presName="horzSpace2" presStyleCnt="0"/>
      <dgm:spPr/>
    </dgm:pt>
    <dgm:pt modelId="{84D21AD8-E8B4-E248-80ED-0E2BCE28AA1E}" type="pres">
      <dgm:prSet presAssocID="{827835BC-EC33-4EA1-888E-D76CFCD35AE2}" presName="tx2" presStyleLbl="revTx" presStyleIdx="3" presStyleCnt="11"/>
      <dgm:spPr/>
    </dgm:pt>
    <dgm:pt modelId="{D1DA7F6F-5C5E-4B44-A938-3854233670CA}" type="pres">
      <dgm:prSet presAssocID="{827835BC-EC33-4EA1-888E-D76CFCD35AE2}" presName="vert2" presStyleCnt="0"/>
      <dgm:spPr/>
    </dgm:pt>
    <dgm:pt modelId="{BDD9E72A-1FB0-E34B-B83F-293CF741A711}" type="pres">
      <dgm:prSet presAssocID="{827835BC-EC33-4EA1-888E-D76CFCD35AE2}" presName="thinLine2b" presStyleLbl="callout" presStyleIdx="2" presStyleCnt="9"/>
      <dgm:spPr/>
    </dgm:pt>
    <dgm:pt modelId="{ABD9980B-6B67-554B-9277-45A2EA9EAB72}" type="pres">
      <dgm:prSet presAssocID="{827835BC-EC33-4EA1-888E-D76CFCD35AE2}" presName="vertSpace2b" presStyleCnt="0"/>
      <dgm:spPr/>
    </dgm:pt>
    <dgm:pt modelId="{BF96D4C2-78A6-A74D-B762-A120C5E547B7}" type="pres">
      <dgm:prSet presAssocID="{0EB6E6F6-C5DB-4834-809C-23C31FD517F2}" presName="horz2" presStyleCnt="0"/>
      <dgm:spPr/>
    </dgm:pt>
    <dgm:pt modelId="{BC0AB5DB-5D44-AA4D-9A9F-5E48E044D145}" type="pres">
      <dgm:prSet presAssocID="{0EB6E6F6-C5DB-4834-809C-23C31FD517F2}" presName="horzSpace2" presStyleCnt="0"/>
      <dgm:spPr/>
    </dgm:pt>
    <dgm:pt modelId="{4017881C-5410-6946-B205-364D26BD788E}" type="pres">
      <dgm:prSet presAssocID="{0EB6E6F6-C5DB-4834-809C-23C31FD517F2}" presName="tx2" presStyleLbl="revTx" presStyleIdx="4" presStyleCnt="11"/>
      <dgm:spPr/>
    </dgm:pt>
    <dgm:pt modelId="{F2188957-C664-DB4B-A021-79C0A1AF27C1}" type="pres">
      <dgm:prSet presAssocID="{0EB6E6F6-C5DB-4834-809C-23C31FD517F2}" presName="vert2" presStyleCnt="0"/>
      <dgm:spPr/>
    </dgm:pt>
    <dgm:pt modelId="{77C90781-3D0C-F14F-8D1D-3557B801AFDB}" type="pres">
      <dgm:prSet presAssocID="{0EB6E6F6-C5DB-4834-809C-23C31FD517F2}" presName="thinLine2b" presStyleLbl="callout" presStyleIdx="3" presStyleCnt="9"/>
      <dgm:spPr/>
    </dgm:pt>
    <dgm:pt modelId="{E86DBB5A-B2EC-2F40-9D88-1D6B24C6CD67}" type="pres">
      <dgm:prSet presAssocID="{0EB6E6F6-C5DB-4834-809C-23C31FD517F2}" presName="vertSpace2b" presStyleCnt="0"/>
      <dgm:spPr/>
    </dgm:pt>
    <dgm:pt modelId="{DE40601A-B00A-644F-AE90-E6A16AF3D431}" type="pres">
      <dgm:prSet presAssocID="{FB4362A2-B4A2-4046-A736-3531A4721C31}" presName="horz2" presStyleCnt="0"/>
      <dgm:spPr/>
    </dgm:pt>
    <dgm:pt modelId="{674394B6-9904-454C-AED4-6CB54DF75AC7}" type="pres">
      <dgm:prSet presAssocID="{FB4362A2-B4A2-4046-A736-3531A4721C31}" presName="horzSpace2" presStyleCnt="0"/>
      <dgm:spPr/>
    </dgm:pt>
    <dgm:pt modelId="{4FA9A9FF-2B62-0F4D-86A1-A98FFDBBE11F}" type="pres">
      <dgm:prSet presAssocID="{FB4362A2-B4A2-4046-A736-3531A4721C31}" presName="tx2" presStyleLbl="revTx" presStyleIdx="5" presStyleCnt="11"/>
      <dgm:spPr/>
    </dgm:pt>
    <dgm:pt modelId="{6F7FBEBD-E217-9343-ADDE-91D8771A4CAC}" type="pres">
      <dgm:prSet presAssocID="{FB4362A2-B4A2-4046-A736-3531A4721C31}" presName="vert2" presStyleCnt="0"/>
      <dgm:spPr/>
    </dgm:pt>
    <dgm:pt modelId="{0D3FDD35-9B2F-874C-90F9-B825F7E19607}" type="pres">
      <dgm:prSet presAssocID="{FB4362A2-B4A2-4046-A736-3531A4721C31}" presName="thinLine2b" presStyleLbl="callout" presStyleIdx="4" presStyleCnt="9"/>
      <dgm:spPr/>
    </dgm:pt>
    <dgm:pt modelId="{D5D7A2F2-7534-9644-A2A9-20DFCAA0ECF2}" type="pres">
      <dgm:prSet presAssocID="{FB4362A2-B4A2-4046-A736-3531A4721C31}" presName="vertSpace2b" presStyleCnt="0"/>
      <dgm:spPr/>
    </dgm:pt>
    <dgm:pt modelId="{1483963D-B05C-4F42-90F1-C80E3E06B8C3}" type="pres">
      <dgm:prSet presAssocID="{ED73DF25-6316-4669-B272-DB4488E24BB4}" presName="horz2" presStyleCnt="0"/>
      <dgm:spPr/>
    </dgm:pt>
    <dgm:pt modelId="{3D260547-37BD-D944-ACEF-F66B3BBA02D3}" type="pres">
      <dgm:prSet presAssocID="{ED73DF25-6316-4669-B272-DB4488E24BB4}" presName="horzSpace2" presStyleCnt="0"/>
      <dgm:spPr/>
    </dgm:pt>
    <dgm:pt modelId="{49A5E8EC-08F8-0940-ADAF-E05A2D48A7A9}" type="pres">
      <dgm:prSet presAssocID="{ED73DF25-6316-4669-B272-DB4488E24BB4}" presName="tx2" presStyleLbl="revTx" presStyleIdx="6" presStyleCnt="11"/>
      <dgm:spPr/>
    </dgm:pt>
    <dgm:pt modelId="{A39162E7-0585-7941-B47B-AE626523094E}" type="pres">
      <dgm:prSet presAssocID="{ED73DF25-6316-4669-B272-DB4488E24BB4}" presName="vert2" presStyleCnt="0"/>
      <dgm:spPr/>
    </dgm:pt>
    <dgm:pt modelId="{99191B86-6B8B-3642-940C-27ABFA2C5550}" type="pres">
      <dgm:prSet presAssocID="{ED73DF25-6316-4669-B272-DB4488E24BB4}" presName="thinLine2b" presStyleLbl="callout" presStyleIdx="5" presStyleCnt="9"/>
      <dgm:spPr/>
    </dgm:pt>
    <dgm:pt modelId="{F83685A0-ED1E-904E-B494-C4AE1D89C5EB}" type="pres">
      <dgm:prSet presAssocID="{ED73DF25-6316-4669-B272-DB4488E24BB4}" presName="vertSpace2b" presStyleCnt="0"/>
      <dgm:spPr/>
    </dgm:pt>
    <dgm:pt modelId="{98DB4FA5-0621-5F41-9146-1006D160C5D5}" type="pres">
      <dgm:prSet presAssocID="{6C2E25A5-153B-4BC5-A98C-48F2B468E258}" presName="thickLine" presStyleLbl="alignNode1" presStyleIdx="1" presStyleCnt="2"/>
      <dgm:spPr/>
    </dgm:pt>
    <dgm:pt modelId="{E30B2D51-E88C-C74D-9FAE-E5D27B49C0F2}" type="pres">
      <dgm:prSet presAssocID="{6C2E25A5-153B-4BC5-A98C-48F2B468E258}" presName="horz1" presStyleCnt="0"/>
      <dgm:spPr/>
    </dgm:pt>
    <dgm:pt modelId="{6E75E9B4-0DF2-9143-B0D4-4DA753C0A5A6}" type="pres">
      <dgm:prSet presAssocID="{6C2E25A5-153B-4BC5-A98C-48F2B468E258}" presName="tx1" presStyleLbl="revTx" presStyleIdx="7" presStyleCnt="11"/>
      <dgm:spPr/>
    </dgm:pt>
    <dgm:pt modelId="{5EB74576-66CC-0449-9A01-C176954A39A3}" type="pres">
      <dgm:prSet presAssocID="{6C2E25A5-153B-4BC5-A98C-48F2B468E258}" presName="vert1" presStyleCnt="0"/>
      <dgm:spPr/>
    </dgm:pt>
    <dgm:pt modelId="{98BBDDDA-1860-CE4F-B456-B9FB65B083C5}" type="pres">
      <dgm:prSet presAssocID="{89351B8D-41A4-8A4D-B873-DE55F1128200}" presName="vertSpace2a" presStyleCnt="0"/>
      <dgm:spPr/>
    </dgm:pt>
    <dgm:pt modelId="{9DADEEE0-2D22-3843-BEBF-6449D3B6B365}" type="pres">
      <dgm:prSet presAssocID="{89351B8D-41A4-8A4D-B873-DE55F1128200}" presName="horz2" presStyleCnt="0"/>
      <dgm:spPr/>
    </dgm:pt>
    <dgm:pt modelId="{AF3BB883-C9E3-8B49-97DC-108F115116D6}" type="pres">
      <dgm:prSet presAssocID="{89351B8D-41A4-8A4D-B873-DE55F1128200}" presName="horzSpace2" presStyleCnt="0"/>
      <dgm:spPr/>
    </dgm:pt>
    <dgm:pt modelId="{4051D62D-E15B-2A48-9879-21BFEC8356DE}" type="pres">
      <dgm:prSet presAssocID="{89351B8D-41A4-8A4D-B873-DE55F1128200}" presName="tx2" presStyleLbl="revTx" presStyleIdx="8" presStyleCnt="11"/>
      <dgm:spPr/>
    </dgm:pt>
    <dgm:pt modelId="{4889E54B-BCB6-714E-BFE3-96266FED98A2}" type="pres">
      <dgm:prSet presAssocID="{89351B8D-41A4-8A4D-B873-DE55F1128200}" presName="vert2" presStyleCnt="0"/>
      <dgm:spPr/>
    </dgm:pt>
    <dgm:pt modelId="{A38C9243-4302-0B48-B1C4-084F36EEF745}" type="pres">
      <dgm:prSet presAssocID="{89351B8D-41A4-8A4D-B873-DE55F1128200}" presName="thinLine2b" presStyleLbl="callout" presStyleIdx="6" presStyleCnt="9"/>
      <dgm:spPr/>
    </dgm:pt>
    <dgm:pt modelId="{3A6B5ACD-2A1E-184A-9B1E-686233451E9A}" type="pres">
      <dgm:prSet presAssocID="{89351B8D-41A4-8A4D-B873-DE55F1128200}" presName="vertSpace2b" presStyleCnt="0"/>
      <dgm:spPr/>
    </dgm:pt>
    <dgm:pt modelId="{9593DF82-4873-1B4B-92C6-B4790441C9CA}" type="pres">
      <dgm:prSet presAssocID="{E11FE0B3-C0E8-49DC-80AD-4A6264DCCFFC}" presName="horz2" presStyleCnt="0"/>
      <dgm:spPr/>
    </dgm:pt>
    <dgm:pt modelId="{F525611D-653E-3C4E-93AC-5A9D4EA0B96D}" type="pres">
      <dgm:prSet presAssocID="{E11FE0B3-C0E8-49DC-80AD-4A6264DCCFFC}" presName="horzSpace2" presStyleCnt="0"/>
      <dgm:spPr/>
    </dgm:pt>
    <dgm:pt modelId="{A52C5490-CDDB-B24F-BF70-C0EBB4BEEDA8}" type="pres">
      <dgm:prSet presAssocID="{E11FE0B3-C0E8-49DC-80AD-4A6264DCCFFC}" presName="tx2" presStyleLbl="revTx" presStyleIdx="9" presStyleCnt="11"/>
      <dgm:spPr/>
    </dgm:pt>
    <dgm:pt modelId="{706E4498-B4CD-E247-B9DE-9C47928EC401}" type="pres">
      <dgm:prSet presAssocID="{E11FE0B3-C0E8-49DC-80AD-4A6264DCCFFC}" presName="vert2" presStyleCnt="0"/>
      <dgm:spPr/>
    </dgm:pt>
    <dgm:pt modelId="{B2592E47-D5E0-7A41-8100-61A2C6323397}" type="pres">
      <dgm:prSet presAssocID="{E11FE0B3-C0E8-49DC-80AD-4A6264DCCFFC}" presName="thinLine2b" presStyleLbl="callout" presStyleIdx="7" presStyleCnt="9"/>
      <dgm:spPr/>
    </dgm:pt>
    <dgm:pt modelId="{C7C7FD54-6F80-0940-AE36-3AE36208CEAA}" type="pres">
      <dgm:prSet presAssocID="{E11FE0B3-C0E8-49DC-80AD-4A6264DCCFFC}" presName="vertSpace2b" presStyleCnt="0"/>
      <dgm:spPr/>
    </dgm:pt>
    <dgm:pt modelId="{CF340EDC-34EF-C644-A004-16B6215435E3}" type="pres">
      <dgm:prSet presAssocID="{00FAD9EC-23F9-4CCE-B438-BB590CB481C1}" presName="horz2" presStyleCnt="0"/>
      <dgm:spPr/>
    </dgm:pt>
    <dgm:pt modelId="{1F07A695-0C91-8B42-BBAC-1727333BDBD2}" type="pres">
      <dgm:prSet presAssocID="{00FAD9EC-23F9-4CCE-B438-BB590CB481C1}" presName="horzSpace2" presStyleCnt="0"/>
      <dgm:spPr/>
    </dgm:pt>
    <dgm:pt modelId="{9618C59F-A8CA-D64D-AD4B-E0D56A00D077}" type="pres">
      <dgm:prSet presAssocID="{00FAD9EC-23F9-4CCE-B438-BB590CB481C1}" presName="tx2" presStyleLbl="revTx" presStyleIdx="10" presStyleCnt="11"/>
      <dgm:spPr/>
    </dgm:pt>
    <dgm:pt modelId="{6C97C71A-0F97-0340-BFFB-094DD77C8C72}" type="pres">
      <dgm:prSet presAssocID="{00FAD9EC-23F9-4CCE-B438-BB590CB481C1}" presName="vert2" presStyleCnt="0"/>
      <dgm:spPr/>
    </dgm:pt>
    <dgm:pt modelId="{A814B9BC-FB6B-7249-AD5D-94ED38726FD8}" type="pres">
      <dgm:prSet presAssocID="{00FAD9EC-23F9-4CCE-B438-BB590CB481C1}" presName="thinLine2b" presStyleLbl="callout" presStyleIdx="8" presStyleCnt="9"/>
      <dgm:spPr/>
    </dgm:pt>
    <dgm:pt modelId="{B1B76CE8-FE0E-7E40-8A3F-3934BE386C76}" type="pres">
      <dgm:prSet presAssocID="{00FAD9EC-23F9-4CCE-B438-BB590CB481C1}" presName="vertSpace2b" presStyleCnt="0"/>
      <dgm:spPr/>
    </dgm:pt>
  </dgm:ptLst>
  <dgm:cxnLst>
    <dgm:cxn modelId="{98B8A70D-4781-894A-857C-D6AF8EFFF7D5}" srcId="{6C2E25A5-153B-4BC5-A98C-48F2B468E258}" destId="{89351B8D-41A4-8A4D-B873-DE55F1128200}" srcOrd="0" destOrd="0" parTransId="{875D810A-F875-A747-9CBF-1BC65A774D02}" sibTransId="{37752B45-AA42-034D-8843-A3FA537EA79B}"/>
    <dgm:cxn modelId="{F8F93315-91EE-4976-B7B9-98C31A54D2B8}" srcId="{69A6982D-60E1-4CC0-B064-5FB7EA97D297}" destId="{631B42B2-BFA8-4909-A564-EDA9563C822C}" srcOrd="1" destOrd="0" parTransId="{70CBDE95-4371-4E0F-81C2-ED76663563C5}" sibTransId="{3DF36254-1D70-456A-B92E-E469FE826D10}"/>
    <dgm:cxn modelId="{22BD9417-C827-B64B-BFFE-453B77EA00EA}" type="presOf" srcId="{631B42B2-BFA8-4909-A564-EDA9563C822C}" destId="{9E0A01FD-16EE-D74D-B4C9-9ACEF9354B23}" srcOrd="0" destOrd="0" presId="urn:microsoft.com/office/officeart/2008/layout/LinedList"/>
    <dgm:cxn modelId="{CBB60E1F-8671-524B-BA01-8ADFC0FE0257}" type="presOf" srcId="{E11FE0B3-C0E8-49DC-80AD-4A6264DCCFFC}" destId="{A52C5490-CDDB-B24F-BF70-C0EBB4BEEDA8}" srcOrd="0" destOrd="0" presId="urn:microsoft.com/office/officeart/2008/layout/LinedList"/>
    <dgm:cxn modelId="{7CA92621-E397-494D-9722-9E78836A2B2C}" type="presOf" srcId="{80354CE5-1AF1-45D6-BDCC-C6F92E00FF32}" destId="{77701168-056F-3A43-83FD-3A766D588C22}" srcOrd="0" destOrd="0" presId="urn:microsoft.com/office/officeart/2008/layout/LinedList"/>
    <dgm:cxn modelId="{424A7722-F7FA-4784-A772-40F4EBC9D810}" srcId="{2C063DF6-18C8-49F1-96D5-8A86A237DDE9}" destId="{6C2E25A5-153B-4BC5-A98C-48F2B468E258}" srcOrd="1" destOrd="0" parTransId="{F8A96BD1-00C0-464C-837C-B3BA3505914A}" sibTransId="{D5D7DBC5-C37B-45E1-ABB3-8FCA6857C32A}"/>
    <dgm:cxn modelId="{B1CAB525-69A0-406A-891C-82A7AFFB4F4B}" srcId="{69A6982D-60E1-4CC0-B064-5FB7EA97D297}" destId="{0EB6E6F6-C5DB-4834-809C-23C31FD517F2}" srcOrd="3" destOrd="0" parTransId="{5F1E4ECE-FB60-48DD-94E2-F81351024C3B}" sibTransId="{0563013F-8CDF-4575-AD3A-8B184E78CC9F}"/>
    <dgm:cxn modelId="{BDB76228-2A8B-4F0C-8A2F-3E3B78E0CD5A}" srcId="{69A6982D-60E1-4CC0-B064-5FB7EA97D297}" destId="{827835BC-EC33-4EA1-888E-D76CFCD35AE2}" srcOrd="2" destOrd="0" parTransId="{D9CCD70F-A8DF-445B-A133-F4FD7BFE3E6D}" sibTransId="{9063ADA7-0927-45B3-B7F0-B2954A0F6559}"/>
    <dgm:cxn modelId="{B20B2931-8AB5-9340-8902-F89E8A2965F1}" type="presOf" srcId="{2C063DF6-18C8-49F1-96D5-8A86A237DDE9}" destId="{875FF1C3-F339-0B4D-9468-73762D381200}" srcOrd="0" destOrd="0" presId="urn:microsoft.com/office/officeart/2008/layout/LinedList"/>
    <dgm:cxn modelId="{1B691538-6121-452C-9749-7DD02FFC865C}" srcId="{6C2E25A5-153B-4BC5-A98C-48F2B468E258}" destId="{00FAD9EC-23F9-4CCE-B438-BB590CB481C1}" srcOrd="2" destOrd="0" parTransId="{0C4C0213-E3F1-4943-A144-15B1260F1C22}" sibTransId="{12891308-FBAB-4CAD-B4C7-F8541CD24C71}"/>
    <dgm:cxn modelId="{41C5803A-4E8B-9347-A6C0-00EF8DE284E7}" type="presOf" srcId="{0EB6E6F6-C5DB-4834-809C-23C31FD517F2}" destId="{4017881C-5410-6946-B205-364D26BD788E}" srcOrd="0" destOrd="0" presId="urn:microsoft.com/office/officeart/2008/layout/LinedList"/>
    <dgm:cxn modelId="{4CB8C258-9A0F-6A48-A51E-38CAC11143AD}" type="presOf" srcId="{827835BC-EC33-4EA1-888E-D76CFCD35AE2}" destId="{84D21AD8-E8B4-E248-80ED-0E2BCE28AA1E}" srcOrd="0" destOrd="0" presId="urn:microsoft.com/office/officeart/2008/layout/LinedList"/>
    <dgm:cxn modelId="{D49A6563-2AA6-6B43-B1CC-788CA2886881}" type="presOf" srcId="{FB4362A2-B4A2-4046-A736-3531A4721C31}" destId="{4FA9A9FF-2B62-0F4D-86A1-A98FFDBBE11F}" srcOrd="0" destOrd="0" presId="urn:microsoft.com/office/officeart/2008/layout/LinedList"/>
    <dgm:cxn modelId="{EF3C1A73-8B30-CF4E-ADF8-17408224897B}" type="presOf" srcId="{89351B8D-41A4-8A4D-B873-DE55F1128200}" destId="{4051D62D-E15B-2A48-9879-21BFEC8356DE}" srcOrd="0" destOrd="0" presId="urn:microsoft.com/office/officeart/2008/layout/LinedList"/>
    <dgm:cxn modelId="{85723F93-A8C9-4A4C-A535-0E9C1C8C3B35}" srcId="{69A6982D-60E1-4CC0-B064-5FB7EA97D297}" destId="{80354CE5-1AF1-45D6-BDCC-C6F92E00FF32}" srcOrd="0" destOrd="0" parTransId="{AAFCA40B-FDBE-49B5-8D07-AC9C3C8CE972}" sibTransId="{1213F78C-6FDF-4239-888A-36791CBC7BCE}"/>
    <dgm:cxn modelId="{E0CF6998-ADDB-7F4E-947C-D8595D328FCC}" type="presOf" srcId="{ED73DF25-6316-4669-B272-DB4488E24BB4}" destId="{49A5E8EC-08F8-0940-ADAF-E05A2D48A7A9}" srcOrd="0" destOrd="0" presId="urn:microsoft.com/office/officeart/2008/layout/LinedList"/>
    <dgm:cxn modelId="{CC8B5CA9-BD2F-413C-9E4C-97556EBE5B7B}" srcId="{69A6982D-60E1-4CC0-B064-5FB7EA97D297}" destId="{ED73DF25-6316-4669-B272-DB4488E24BB4}" srcOrd="5" destOrd="0" parTransId="{A8555A11-E696-4263-9E93-D7E99740D29C}" sibTransId="{ADFD29D6-B3EB-4968-B4F9-882D2C4E18B8}"/>
    <dgm:cxn modelId="{13EA3DDB-CBAF-554A-96EF-A6B5F6C4D161}" type="presOf" srcId="{00FAD9EC-23F9-4CCE-B438-BB590CB481C1}" destId="{9618C59F-A8CA-D64D-AD4B-E0D56A00D077}" srcOrd="0" destOrd="0" presId="urn:microsoft.com/office/officeart/2008/layout/LinedList"/>
    <dgm:cxn modelId="{A389CDE4-8E9F-174E-835A-214EE7EB68BE}" type="presOf" srcId="{6C2E25A5-153B-4BC5-A98C-48F2B468E258}" destId="{6E75E9B4-0DF2-9143-B0D4-4DA753C0A5A6}" srcOrd="0" destOrd="0" presId="urn:microsoft.com/office/officeart/2008/layout/LinedList"/>
    <dgm:cxn modelId="{BB2811E8-32AA-4045-9C95-4C084BE2D8F8}" srcId="{2C063DF6-18C8-49F1-96D5-8A86A237DDE9}" destId="{69A6982D-60E1-4CC0-B064-5FB7EA97D297}" srcOrd="0" destOrd="0" parTransId="{C236ED7D-DF67-4B6D-B1D0-92523D72EA82}" sibTransId="{92547B70-B042-45E2-A693-172B0166C7D4}"/>
    <dgm:cxn modelId="{A144B7F9-3B5E-45EF-B5F5-BFCAE3AD9289}" srcId="{6C2E25A5-153B-4BC5-A98C-48F2B468E258}" destId="{E11FE0B3-C0E8-49DC-80AD-4A6264DCCFFC}" srcOrd="1" destOrd="0" parTransId="{617C4B35-58E3-466F-BF9B-0496B80C7C7E}" sibTransId="{38F936D0-8F9D-4C68-80DF-C0E6CA0F2E0D}"/>
    <dgm:cxn modelId="{FF1E98FD-C6B5-47EC-8ED7-AE30C48BCD34}" srcId="{69A6982D-60E1-4CC0-B064-5FB7EA97D297}" destId="{FB4362A2-B4A2-4046-A736-3531A4721C31}" srcOrd="4" destOrd="0" parTransId="{BFEF1254-1648-4DD6-AC07-0E265CFC7F08}" sibTransId="{04D83C07-8E85-4C19-B75C-2F32D75E41B9}"/>
    <dgm:cxn modelId="{11B45FFF-DC30-CC41-9602-E0637F69AF26}" type="presOf" srcId="{69A6982D-60E1-4CC0-B064-5FB7EA97D297}" destId="{0F77553E-D294-0E46-9962-5DDA53702D26}" srcOrd="0" destOrd="0" presId="urn:microsoft.com/office/officeart/2008/layout/LinedList"/>
    <dgm:cxn modelId="{8EFE60BD-91B8-474B-8CE4-93E710962EF2}" type="presParOf" srcId="{875FF1C3-F339-0B4D-9468-73762D381200}" destId="{7CD4E81E-9187-C440-BAD0-60A01FA11867}" srcOrd="0" destOrd="0" presId="urn:microsoft.com/office/officeart/2008/layout/LinedList"/>
    <dgm:cxn modelId="{8FA6691E-7E0A-154D-B580-0D81C6A9EF38}" type="presParOf" srcId="{875FF1C3-F339-0B4D-9468-73762D381200}" destId="{1C990D3B-CEE7-264E-9764-420B88C42B7F}" srcOrd="1" destOrd="0" presId="urn:microsoft.com/office/officeart/2008/layout/LinedList"/>
    <dgm:cxn modelId="{0B32385D-BFF5-9049-8583-36509947C964}" type="presParOf" srcId="{1C990D3B-CEE7-264E-9764-420B88C42B7F}" destId="{0F77553E-D294-0E46-9962-5DDA53702D26}" srcOrd="0" destOrd="0" presId="urn:microsoft.com/office/officeart/2008/layout/LinedList"/>
    <dgm:cxn modelId="{4AA9F5A3-ACE5-494A-82A5-3032BE9480A2}" type="presParOf" srcId="{1C990D3B-CEE7-264E-9764-420B88C42B7F}" destId="{B512E1EF-2DD9-E440-97E5-DB3615AED50B}" srcOrd="1" destOrd="0" presId="urn:microsoft.com/office/officeart/2008/layout/LinedList"/>
    <dgm:cxn modelId="{E46A6405-F956-6346-BC5C-EA7770659F0C}" type="presParOf" srcId="{B512E1EF-2DD9-E440-97E5-DB3615AED50B}" destId="{B12F22DF-21E5-3F47-9C7A-BFFC3342346E}" srcOrd="0" destOrd="0" presId="urn:microsoft.com/office/officeart/2008/layout/LinedList"/>
    <dgm:cxn modelId="{772CF91D-B76C-0449-A49B-CB29E997AD20}" type="presParOf" srcId="{B512E1EF-2DD9-E440-97E5-DB3615AED50B}" destId="{0AD43628-4635-4D4B-AE99-ABBF37AAFDDA}" srcOrd="1" destOrd="0" presId="urn:microsoft.com/office/officeart/2008/layout/LinedList"/>
    <dgm:cxn modelId="{DCE5DEB6-A689-2240-AE65-83E2E5949B8A}" type="presParOf" srcId="{0AD43628-4635-4D4B-AE99-ABBF37AAFDDA}" destId="{40BC25A3-D0C5-5D42-9A95-8D0E74F2F632}" srcOrd="0" destOrd="0" presId="urn:microsoft.com/office/officeart/2008/layout/LinedList"/>
    <dgm:cxn modelId="{88790068-E0D0-FC43-9E0E-0B0976AF0198}" type="presParOf" srcId="{0AD43628-4635-4D4B-AE99-ABBF37AAFDDA}" destId="{77701168-056F-3A43-83FD-3A766D588C22}" srcOrd="1" destOrd="0" presId="urn:microsoft.com/office/officeart/2008/layout/LinedList"/>
    <dgm:cxn modelId="{7A1CD485-F740-FC43-A7DA-5DBECC804760}" type="presParOf" srcId="{0AD43628-4635-4D4B-AE99-ABBF37AAFDDA}" destId="{D0FFDCA4-EC0A-134E-AC0A-059F2EE3143E}" srcOrd="2" destOrd="0" presId="urn:microsoft.com/office/officeart/2008/layout/LinedList"/>
    <dgm:cxn modelId="{E0DE5F5F-923D-AA49-A546-D5A07DA9DCBC}" type="presParOf" srcId="{B512E1EF-2DD9-E440-97E5-DB3615AED50B}" destId="{9C564F87-B4EB-D844-90CE-933DFC0918F8}" srcOrd="2" destOrd="0" presId="urn:microsoft.com/office/officeart/2008/layout/LinedList"/>
    <dgm:cxn modelId="{E108CB02-6152-2749-8115-D068B1A55382}" type="presParOf" srcId="{B512E1EF-2DD9-E440-97E5-DB3615AED50B}" destId="{42ED9F73-55DE-F949-BD36-63D30E7B23C3}" srcOrd="3" destOrd="0" presId="urn:microsoft.com/office/officeart/2008/layout/LinedList"/>
    <dgm:cxn modelId="{75D24843-B678-004F-AAE3-792558FEC8F4}" type="presParOf" srcId="{B512E1EF-2DD9-E440-97E5-DB3615AED50B}" destId="{CE3BF85C-9E9F-1A4C-97D2-ED7336C3E828}" srcOrd="4" destOrd="0" presId="urn:microsoft.com/office/officeart/2008/layout/LinedList"/>
    <dgm:cxn modelId="{DCD58E8E-54F0-A042-BD11-41066A117B7B}" type="presParOf" srcId="{CE3BF85C-9E9F-1A4C-97D2-ED7336C3E828}" destId="{102287B2-3833-DA48-B713-4E05AE9B1328}" srcOrd="0" destOrd="0" presId="urn:microsoft.com/office/officeart/2008/layout/LinedList"/>
    <dgm:cxn modelId="{287F28B5-C3E1-E04C-8D31-1EF79F20C9F9}" type="presParOf" srcId="{CE3BF85C-9E9F-1A4C-97D2-ED7336C3E828}" destId="{9E0A01FD-16EE-D74D-B4C9-9ACEF9354B23}" srcOrd="1" destOrd="0" presId="urn:microsoft.com/office/officeart/2008/layout/LinedList"/>
    <dgm:cxn modelId="{77A222C5-6C6C-C444-BDF9-D68A1F4642C1}" type="presParOf" srcId="{CE3BF85C-9E9F-1A4C-97D2-ED7336C3E828}" destId="{268E30C3-5ABD-3646-B2F5-C9202794BE76}" srcOrd="2" destOrd="0" presId="urn:microsoft.com/office/officeart/2008/layout/LinedList"/>
    <dgm:cxn modelId="{958A0480-1C73-2B4D-A9EF-138DC4690E14}" type="presParOf" srcId="{B512E1EF-2DD9-E440-97E5-DB3615AED50B}" destId="{AD875E17-BBE6-5141-992A-5704A2C969EF}" srcOrd="5" destOrd="0" presId="urn:microsoft.com/office/officeart/2008/layout/LinedList"/>
    <dgm:cxn modelId="{0D38AC6A-6F63-0F46-A6FB-698076D98008}" type="presParOf" srcId="{B512E1EF-2DD9-E440-97E5-DB3615AED50B}" destId="{C7202083-B82D-6C48-9223-447632EBE733}" srcOrd="6" destOrd="0" presId="urn:microsoft.com/office/officeart/2008/layout/LinedList"/>
    <dgm:cxn modelId="{23233383-4671-8644-BD26-3974C08F66A5}" type="presParOf" srcId="{B512E1EF-2DD9-E440-97E5-DB3615AED50B}" destId="{48F4BD41-AC27-7743-B086-1BE8E474582B}" srcOrd="7" destOrd="0" presId="urn:microsoft.com/office/officeart/2008/layout/LinedList"/>
    <dgm:cxn modelId="{C9A4E13E-1B14-8343-934B-CB832E8DB367}" type="presParOf" srcId="{48F4BD41-AC27-7743-B086-1BE8E474582B}" destId="{ACADE28A-C23D-B24E-A7A2-9EE75C0A55A4}" srcOrd="0" destOrd="0" presId="urn:microsoft.com/office/officeart/2008/layout/LinedList"/>
    <dgm:cxn modelId="{4E312623-151D-0A4A-A199-434E6BCD1C2E}" type="presParOf" srcId="{48F4BD41-AC27-7743-B086-1BE8E474582B}" destId="{84D21AD8-E8B4-E248-80ED-0E2BCE28AA1E}" srcOrd="1" destOrd="0" presId="urn:microsoft.com/office/officeart/2008/layout/LinedList"/>
    <dgm:cxn modelId="{DC6781B4-B812-B446-A9A7-F643355A065A}" type="presParOf" srcId="{48F4BD41-AC27-7743-B086-1BE8E474582B}" destId="{D1DA7F6F-5C5E-4B44-A938-3854233670CA}" srcOrd="2" destOrd="0" presId="urn:microsoft.com/office/officeart/2008/layout/LinedList"/>
    <dgm:cxn modelId="{CDF5CD8D-08D8-274E-933C-F3CF4755FFE7}" type="presParOf" srcId="{B512E1EF-2DD9-E440-97E5-DB3615AED50B}" destId="{BDD9E72A-1FB0-E34B-B83F-293CF741A711}" srcOrd="8" destOrd="0" presId="urn:microsoft.com/office/officeart/2008/layout/LinedList"/>
    <dgm:cxn modelId="{CC9B41AE-FC2E-CF4E-8EB6-A7C3B6FF6B96}" type="presParOf" srcId="{B512E1EF-2DD9-E440-97E5-DB3615AED50B}" destId="{ABD9980B-6B67-554B-9277-45A2EA9EAB72}" srcOrd="9" destOrd="0" presId="urn:microsoft.com/office/officeart/2008/layout/LinedList"/>
    <dgm:cxn modelId="{CEDDBD75-8F55-2C42-BF5C-44487D460B65}" type="presParOf" srcId="{B512E1EF-2DD9-E440-97E5-DB3615AED50B}" destId="{BF96D4C2-78A6-A74D-B762-A120C5E547B7}" srcOrd="10" destOrd="0" presId="urn:microsoft.com/office/officeart/2008/layout/LinedList"/>
    <dgm:cxn modelId="{ABA664A3-CCEB-8C43-98FE-ECC6633701D1}" type="presParOf" srcId="{BF96D4C2-78A6-A74D-B762-A120C5E547B7}" destId="{BC0AB5DB-5D44-AA4D-9A9F-5E48E044D145}" srcOrd="0" destOrd="0" presId="urn:microsoft.com/office/officeart/2008/layout/LinedList"/>
    <dgm:cxn modelId="{79108DFC-8FF0-0546-9B4A-1ABCDFFFEA7F}" type="presParOf" srcId="{BF96D4C2-78A6-A74D-B762-A120C5E547B7}" destId="{4017881C-5410-6946-B205-364D26BD788E}" srcOrd="1" destOrd="0" presId="urn:microsoft.com/office/officeart/2008/layout/LinedList"/>
    <dgm:cxn modelId="{B91C9EE3-E261-984C-BECF-CB74B494F646}" type="presParOf" srcId="{BF96D4C2-78A6-A74D-B762-A120C5E547B7}" destId="{F2188957-C664-DB4B-A021-79C0A1AF27C1}" srcOrd="2" destOrd="0" presId="urn:microsoft.com/office/officeart/2008/layout/LinedList"/>
    <dgm:cxn modelId="{CB6B0C30-9354-D54B-8831-63103CE72F0D}" type="presParOf" srcId="{B512E1EF-2DD9-E440-97E5-DB3615AED50B}" destId="{77C90781-3D0C-F14F-8D1D-3557B801AFDB}" srcOrd="11" destOrd="0" presId="urn:microsoft.com/office/officeart/2008/layout/LinedList"/>
    <dgm:cxn modelId="{953EEBBA-D053-4B46-B85C-0CE2A35CB2E9}" type="presParOf" srcId="{B512E1EF-2DD9-E440-97E5-DB3615AED50B}" destId="{E86DBB5A-B2EC-2F40-9D88-1D6B24C6CD67}" srcOrd="12" destOrd="0" presId="urn:microsoft.com/office/officeart/2008/layout/LinedList"/>
    <dgm:cxn modelId="{A54C899D-7F4D-AE4C-B09F-95F08834D9DA}" type="presParOf" srcId="{B512E1EF-2DD9-E440-97E5-DB3615AED50B}" destId="{DE40601A-B00A-644F-AE90-E6A16AF3D431}" srcOrd="13" destOrd="0" presId="urn:microsoft.com/office/officeart/2008/layout/LinedList"/>
    <dgm:cxn modelId="{627B6783-46B3-2C4D-B475-C0DB9F76826A}" type="presParOf" srcId="{DE40601A-B00A-644F-AE90-E6A16AF3D431}" destId="{674394B6-9904-454C-AED4-6CB54DF75AC7}" srcOrd="0" destOrd="0" presId="urn:microsoft.com/office/officeart/2008/layout/LinedList"/>
    <dgm:cxn modelId="{38F12EE0-E779-6440-AF25-0FAEAE7AF3F3}" type="presParOf" srcId="{DE40601A-B00A-644F-AE90-E6A16AF3D431}" destId="{4FA9A9FF-2B62-0F4D-86A1-A98FFDBBE11F}" srcOrd="1" destOrd="0" presId="urn:microsoft.com/office/officeart/2008/layout/LinedList"/>
    <dgm:cxn modelId="{AB8AE56D-0D29-8B40-86B9-EF171BF288CB}" type="presParOf" srcId="{DE40601A-B00A-644F-AE90-E6A16AF3D431}" destId="{6F7FBEBD-E217-9343-ADDE-91D8771A4CAC}" srcOrd="2" destOrd="0" presId="urn:microsoft.com/office/officeart/2008/layout/LinedList"/>
    <dgm:cxn modelId="{F49DA110-8A95-FC40-8254-59A2B686DB42}" type="presParOf" srcId="{B512E1EF-2DD9-E440-97E5-DB3615AED50B}" destId="{0D3FDD35-9B2F-874C-90F9-B825F7E19607}" srcOrd="14" destOrd="0" presId="urn:microsoft.com/office/officeart/2008/layout/LinedList"/>
    <dgm:cxn modelId="{A2B569D3-383B-4248-8563-528453D0E484}" type="presParOf" srcId="{B512E1EF-2DD9-E440-97E5-DB3615AED50B}" destId="{D5D7A2F2-7534-9644-A2A9-20DFCAA0ECF2}" srcOrd="15" destOrd="0" presId="urn:microsoft.com/office/officeart/2008/layout/LinedList"/>
    <dgm:cxn modelId="{39B7ABA7-B62A-BF46-8A99-B2FBF5F015D4}" type="presParOf" srcId="{B512E1EF-2DD9-E440-97E5-DB3615AED50B}" destId="{1483963D-B05C-4F42-90F1-C80E3E06B8C3}" srcOrd="16" destOrd="0" presId="urn:microsoft.com/office/officeart/2008/layout/LinedList"/>
    <dgm:cxn modelId="{7EDB8C15-E381-2949-B66C-33566B4AB22D}" type="presParOf" srcId="{1483963D-B05C-4F42-90F1-C80E3E06B8C3}" destId="{3D260547-37BD-D944-ACEF-F66B3BBA02D3}" srcOrd="0" destOrd="0" presId="urn:microsoft.com/office/officeart/2008/layout/LinedList"/>
    <dgm:cxn modelId="{447DBA5E-7761-BE40-8EB1-E1FD76920FA2}" type="presParOf" srcId="{1483963D-B05C-4F42-90F1-C80E3E06B8C3}" destId="{49A5E8EC-08F8-0940-ADAF-E05A2D48A7A9}" srcOrd="1" destOrd="0" presId="urn:microsoft.com/office/officeart/2008/layout/LinedList"/>
    <dgm:cxn modelId="{B17B8CA9-05E8-3F41-8AD4-835ED7990F28}" type="presParOf" srcId="{1483963D-B05C-4F42-90F1-C80E3E06B8C3}" destId="{A39162E7-0585-7941-B47B-AE626523094E}" srcOrd="2" destOrd="0" presId="urn:microsoft.com/office/officeart/2008/layout/LinedList"/>
    <dgm:cxn modelId="{26FCCB46-42D3-9643-8B9B-586E9999E776}" type="presParOf" srcId="{B512E1EF-2DD9-E440-97E5-DB3615AED50B}" destId="{99191B86-6B8B-3642-940C-27ABFA2C5550}" srcOrd="17" destOrd="0" presId="urn:microsoft.com/office/officeart/2008/layout/LinedList"/>
    <dgm:cxn modelId="{EA02C4EB-FE6F-F242-A5C7-C4BF4CE044E6}" type="presParOf" srcId="{B512E1EF-2DD9-E440-97E5-DB3615AED50B}" destId="{F83685A0-ED1E-904E-B494-C4AE1D89C5EB}" srcOrd="18" destOrd="0" presId="urn:microsoft.com/office/officeart/2008/layout/LinedList"/>
    <dgm:cxn modelId="{2A283451-8CE8-504A-9611-565AD75C23CF}" type="presParOf" srcId="{875FF1C3-F339-0B4D-9468-73762D381200}" destId="{98DB4FA5-0621-5F41-9146-1006D160C5D5}" srcOrd="2" destOrd="0" presId="urn:microsoft.com/office/officeart/2008/layout/LinedList"/>
    <dgm:cxn modelId="{56D8853F-E9E1-2F43-8707-55153ADFFE18}" type="presParOf" srcId="{875FF1C3-F339-0B4D-9468-73762D381200}" destId="{E30B2D51-E88C-C74D-9FAE-E5D27B49C0F2}" srcOrd="3" destOrd="0" presId="urn:microsoft.com/office/officeart/2008/layout/LinedList"/>
    <dgm:cxn modelId="{18DD419C-E2FC-1348-AFD2-220E6E3D760C}" type="presParOf" srcId="{E30B2D51-E88C-C74D-9FAE-E5D27B49C0F2}" destId="{6E75E9B4-0DF2-9143-B0D4-4DA753C0A5A6}" srcOrd="0" destOrd="0" presId="urn:microsoft.com/office/officeart/2008/layout/LinedList"/>
    <dgm:cxn modelId="{75488420-E40C-D245-A5B2-A10A3FB73AF9}" type="presParOf" srcId="{E30B2D51-E88C-C74D-9FAE-E5D27B49C0F2}" destId="{5EB74576-66CC-0449-9A01-C176954A39A3}" srcOrd="1" destOrd="0" presId="urn:microsoft.com/office/officeart/2008/layout/LinedList"/>
    <dgm:cxn modelId="{D3280A45-57D0-A54C-B9EB-1D0A1405B68E}" type="presParOf" srcId="{5EB74576-66CC-0449-9A01-C176954A39A3}" destId="{98BBDDDA-1860-CE4F-B456-B9FB65B083C5}" srcOrd="0" destOrd="0" presId="urn:microsoft.com/office/officeart/2008/layout/LinedList"/>
    <dgm:cxn modelId="{A5BEFA84-DC9C-1440-948D-FD0F3188F86F}" type="presParOf" srcId="{5EB74576-66CC-0449-9A01-C176954A39A3}" destId="{9DADEEE0-2D22-3843-BEBF-6449D3B6B365}" srcOrd="1" destOrd="0" presId="urn:microsoft.com/office/officeart/2008/layout/LinedList"/>
    <dgm:cxn modelId="{EAB86511-43C6-7946-A64B-C8F3E7DDA77C}" type="presParOf" srcId="{9DADEEE0-2D22-3843-BEBF-6449D3B6B365}" destId="{AF3BB883-C9E3-8B49-97DC-108F115116D6}" srcOrd="0" destOrd="0" presId="urn:microsoft.com/office/officeart/2008/layout/LinedList"/>
    <dgm:cxn modelId="{95292D0E-A2AF-9646-AB66-5B020E5241C6}" type="presParOf" srcId="{9DADEEE0-2D22-3843-BEBF-6449D3B6B365}" destId="{4051D62D-E15B-2A48-9879-21BFEC8356DE}" srcOrd="1" destOrd="0" presId="urn:microsoft.com/office/officeart/2008/layout/LinedList"/>
    <dgm:cxn modelId="{3150259A-F840-744E-8A9F-ACBC58C1713D}" type="presParOf" srcId="{9DADEEE0-2D22-3843-BEBF-6449D3B6B365}" destId="{4889E54B-BCB6-714E-BFE3-96266FED98A2}" srcOrd="2" destOrd="0" presId="urn:microsoft.com/office/officeart/2008/layout/LinedList"/>
    <dgm:cxn modelId="{1C5B5953-964F-E14E-A882-5C1E640F4776}" type="presParOf" srcId="{5EB74576-66CC-0449-9A01-C176954A39A3}" destId="{A38C9243-4302-0B48-B1C4-084F36EEF745}" srcOrd="2" destOrd="0" presId="urn:microsoft.com/office/officeart/2008/layout/LinedList"/>
    <dgm:cxn modelId="{B2207C17-69CF-1241-B444-B679EA87EC67}" type="presParOf" srcId="{5EB74576-66CC-0449-9A01-C176954A39A3}" destId="{3A6B5ACD-2A1E-184A-9B1E-686233451E9A}" srcOrd="3" destOrd="0" presId="urn:microsoft.com/office/officeart/2008/layout/LinedList"/>
    <dgm:cxn modelId="{BF333A62-299F-F441-A310-D846936F5171}" type="presParOf" srcId="{5EB74576-66CC-0449-9A01-C176954A39A3}" destId="{9593DF82-4873-1B4B-92C6-B4790441C9CA}" srcOrd="4" destOrd="0" presId="urn:microsoft.com/office/officeart/2008/layout/LinedList"/>
    <dgm:cxn modelId="{CB230C29-E1F2-EC45-8328-237CE0FFB96B}" type="presParOf" srcId="{9593DF82-4873-1B4B-92C6-B4790441C9CA}" destId="{F525611D-653E-3C4E-93AC-5A9D4EA0B96D}" srcOrd="0" destOrd="0" presId="urn:microsoft.com/office/officeart/2008/layout/LinedList"/>
    <dgm:cxn modelId="{1A6F63DD-EFD7-9B45-96C5-FF684FA5B39E}" type="presParOf" srcId="{9593DF82-4873-1B4B-92C6-B4790441C9CA}" destId="{A52C5490-CDDB-B24F-BF70-C0EBB4BEEDA8}" srcOrd="1" destOrd="0" presId="urn:microsoft.com/office/officeart/2008/layout/LinedList"/>
    <dgm:cxn modelId="{2DCB9B49-8CC2-AD41-94A9-CF2552CFCFDB}" type="presParOf" srcId="{9593DF82-4873-1B4B-92C6-B4790441C9CA}" destId="{706E4498-B4CD-E247-B9DE-9C47928EC401}" srcOrd="2" destOrd="0" presId="urn:microsoft.com/office/officeart/2008/layout/LinedList"/>
    <dgm:cxn modelId="{1AC2E225-5C47-C047-B9AE-C32CF680633B}" type="presParOf" srcId="{5EB74576-66CC-0449-9A01-C176954A39A3}" destId="{B2592E47-D5E0-7A41-8100-61A2C6323397}" srcOrd="5" destOrd="0" presId="urn:microsoft.com/office/officeart/2008/layout/LinedList"/>
    <dgm:cxn modelId="{853BE4CB-DE69-0042-8DAA-DFC2B4F773AF}" type="presParOf" srcId="{5EB74576-66CC-0449-9A01-C176954A39A3}" destId="{C7C7FD54-6F80-0940-AE36-3AE36208CEAA}" srcOrd="6" destOrd="0" presId="urn:microsoft.com/office/officeart/2008/layout/LinedList"/>
    <dgm:cxn modelId="{953A824F-8B7E-DF46-B748-136D385EC694}" type="presParOf" srcId="{5EB74576-66CC-0449-9A01-C176954A39A3}" destId="{CF340EDC-34EF-C644-A004-16B6215435E3}" srcOrd="7" destOrd="0" presId="urn:microsoft.com/office/officeart/2008/layout/LinedList"/>
    <dgm:cxn modelId="{14B1858D-0FCF-4E4A-965A-DEDF2C01B17A}" type="presParOf" srcId="{CF340EDC-34EF-C644-A004-16B6215435E3}" destId="{1F07A695-0C91-8B42-BBAC-1727333BDBD2}" srcOrd="0" destOrd="0" presId="urn:microsoft.com/office/officeart/2008/layout/LinedList"/>
    <dgm:cxn modelId="{CE728B53-668B-1A49-BD5D-7DE92D750576}" type="presParOf" srcId="{CF340EDC-34EF-C644-A004-16B6215435E3}" destId="{9618C59F-A8CA-D64D-AD4B-E0D56A00D077}" srcOrd="1" destOrd="0" presId="urn:microsoft.com/office/officeart/2008/layout/LinedList"/>
    <dgm:cxn modelId="{1862C6F6-2824-3748-AFE8-AD5697D668F4}" type="presParOf" srcId="{CF340EDC-34EF-C644-A004-16B6215435E3}" destId="{6C97C71A-0F97-0340-BFFB-094DD77C8C72}" srcOrd="2" destOrd="0" presId="urn:microsoft.com/office/officeart/2008/layout/LinedList"/>
    <dgm:cxn modelId="{88B12788-BBB6-D142-A665-77AF288C2EBD}" type="presParOf" srcId="{5EB74576-66CC-0449-9A01-C176954A39A3}" destId="{A814B9BC-FB6B-7249-AD5D-94ED38726FD8}" srcOrd="8" destOrd="0" presId="urn:microsoft.com/office/officeart/2008/layout/LinedList"/>
    <dgm:cxn modelId="{69C73145-0D9D-1143-89D5-D0CD90C97B96}" type="presParOf" srcId="{5EB74576-66CC-0449-9A01-C176954A39A3}" destId="{B1B76CE8-FE0E-7E40-8A3F-3934BE386C7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292B20-8BA8-47B7-B66F-EE96E76EE8A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7F3CCDE-578A-4336-8E86-06ACE52208A1}">
      <dgm:prSet custT="1"/>
      <dgm:spPr/>
      <dgm:t>
        <a:bodyPr/>
        <a:lstStyle/>
        <a:p>
          <a:r>
            <a:rPr lang="en-US" sz="1600" dirty="0"/>
            <a:t>We analyzed sales trends and customer behavior using </a:t>
          </a:r>
          <a:r>
            <a:rPr lang="en-US" sz="1600" b="1" dirty="0"/>
            <a:t>forecasting and clustering</a:t>
          </a:r>
          <a:r>
            <a:rPr lang="en-US" sz="1600" dirty="0"/>
            <a:t>. </a:t>
          </a:r>
          <a:r>
            <a:rPr lang="en-US" sz="1600" b="1" dirty="0" err="1"/>
            <a:t>BERTopic</a:t>
          </a:r>
          <a:r>
            <a:rPr lang="en-US" sz="1600" b="1" dirty="0"/>
            <a:t> and </a:t>
          </a:r>
          <a:r>
            <a:rPr lang="en-US" sz="1600" b="1" dirty="0" err="1"/>
            <a:t>MiniBatch</a:t>
          </a:r>
          <a:r>
            <a:rPr lang="en-US" sz="1600" b="1" dirty="0"/>
            <a:t> K-Means</a:t>
          </a:r>
          <a:r>
            <a:rPr lang="en-US" sz="1600" dirty="0"/>
            <a:t> helped create meaningful product clusters, improving segmentation and revealing key demand patterns.</a:t>
          </a:r>
        </a:p>
      </dgm:t>
    </dgm:pt>
    <dgm:pt modelId="{F7F39AE5-D759-496F-B767-2FCB740E3980}" type="parTrans" cxnId="{972C4479-8CEE-4486-B6DA-A006564AE4C7}">
      <dgm:prSet/>
      <dgm:spPr/>
      <dgm:t>
        <a:bodyPr/>
        <a:lstStyle/>
        <a:p>
          <a:endParaRPr lang="en-US" sz="1400"/>
        </a:p>
      </dgm:t>
    </dgm:pt>
    <dgm:pt modelId="{9BCF838A-24C4-4820-8203-CDC8628A952C}" type="sibTrans" cxnId="{972C4479-8CEE-4486-B6DA-A006564AE4C7}">
      <dgm:prSet/>
      <dgm:spPr/>
      <dgm:t>
        <a:bodyPr/>
        <a:lstStyle/>
        <a:p>
          <a:endParaRPr lang="en-US" sz="1400"/>
        </a:p>
      </dgm:t>
    </dgm:pt>
    <dgm:pt modelId="{2C1C4BDF-9526-40FE-B765-2AAD7D3303C8}">
      <dgm:prSet custT="1"/>
      <dgm:spPr/>
      <dgm:t>
        <a:bodyPr/>
        <a:lstStyle/>
        <a:p>
          <a:r>
            <a:rPr lang="en-US" sz="1600" dirty="0"/>
            <a:t>We compared </a:t>
          </a:r>
          <a:r>
            <a:rPr lang="en-US" sz="1600" b="1" dirty="0"/>
            <a:t>Prophet, GLM, Bi-LSTM,</a:t>
          </a:r>
          <a:r>
            <a:rPr lang="en-US" sz="1600" dirty="0"/>
            <a:t> for time series forecasting. </a:t>
          </a:r>
          <a:r>
            <a:rPr lang="en-US" sz="1600" b="1" dirty="0"/>
            <a:t>Bi-LSTM</a:t>
          </a:r>
          <a:r>
            <a:rPr lang="en-US" sz="1600" dirty="0"/>
            <a:t> was the most accurate, capturing trends and fluctuations, while </a:t>
          </a:r>
          <a:r>
            <a:rPr lang="en-US" sz="1600" b="1" dirty="0"/>
            <a:t>Prophet and GLM</a:t>
          </a:r>
          <a:r>
            <a:rPr lang="en-US" sz="1600" dirty="0"/>
            <a:t> performed well overall. </a:t>
          </a:r>
          <a:r>
            <a:rPr lang="en-US" sz="1600" b="1" dirty="0"/>
            <a:t>Exponential smoothing</a:t>
          </a:r>
          <a:r>
            <a:rPr lang="en-US" sz="1600" dirty="0"/>
            <a:t> identified long-term trends but struggled with short-term variations.</a:t>
          </a:r>
        </a:p>
      </dgm:t>
    </dgm:pt>
    <dgm:pt modelId="{2B8B481C-3CF5-476E-A928-A3A03B1FA13C}" type="parTrans" cxnId="{D6886F4F-5DF5-4A64-A3BC-69F3995BEFA5}">
      <dgm:prSet/>
      <dgm:spPr/>
      <dgm:t>
        <a:bodyPr/>
        <a:lstStyle/>
        <a:p>
          <a:endParaRPr lang="en-US" sz="1400"/>
        </a:p>
      </dgm:t>
    </dgm:pt>
    <dgm:pt modelId="{6F42EA3D-4C0C-46AC-B693-E409BC3501E7}" type="sibTrans" cxnId="{D6886F4F-5DF5-4A64-A3BC-69F3995BEFA5}">
      <dgm:prSet/>
      <dgm:spPr/>
      <dgm:t>
        <a:bodyPr/>
        <a:lstStyle/>
        <a:p>
          <a:endParaRPr lang="en-US" sz="1400"/>
        </a:p>
      </dgm:t>
    </dgm:pt>
    <dgm:pt modelId="{B4FBD05F-C1CA-4D17-A97F-23C44A056871}">
      <dgm:prSet custT="1"/>
      <dgm:spPr/>
      <dgm:t>
        <a:bodyPr/>
        <a:lstStyle/>
        <a:p>
          <a:r>
            <a:rPr lang="en-US" sz="1600" dirty="0"/>
            <a:t>Our analysis showed </a:t>
          </a:r>
          <a:r>
            <a:rPr lang="en-US" sz="1600" b="1" dirty="0"/>
            <a:t>high sales volatility</a:t>
          </a:r>
          <a:r>
            <a:rPr lang="en-US" sz="1600" dirty="0"/>
            <a:t> with seasonal spikes from promotions or events. </a:t>
          </a:r>
          <a:r>
            <a:rPr lang="en-US" sz="1600" b="1" dirty="0"/>
            <a:t>Autocorrelation confirmed seasonal patterns</a:t>
          </a:r>
          <a:r>
            <a:rPr lang="en-US" sz="1600" dirty="0"/>
            <a:t>, while </a:t>
          </a:r>
          <a:r>
            <a:rPr lang="en-US" sz="1600" b="1" dirty="0"/>
            <a:t>smoothing techniques</a:t>
          </a:r>
          <a:r>
            <a:rPr lang="en-US" sz="1600" dirty="0"/>
            <a:t> like moving averages and </a:t>
          </a:r>
          <a:r>
            <a:rPr lang="en-US" sz="1600" dirty="0" err="1"/>
            <a:t>Lowess</a:t>
          </a:r>
          <a:r>
            <a:rPr lang="en-US" sz="1600" dirty="0"/>
            <a:t> regression improved trend visibility by reducing noise.</a:t>
          </a:r>
        </a:p>
      </dgm:t>
    </dgm:pt>
    <dgm:pt modelId="{951C39F2-A7E9-4837-A328-F056A97B5162}" type="parTrans" cxnId="{289C6FA6-421B-455B-B6B6-30401B11C75F}">
      <dgm:prSet/>
      <dgm:spPr/>
      <dgm:t>
        <a:bodyPr/>
        <a:lstStyle/>
        <a:p>
          <a:endParaRPr lang="en-US" sz="1400"/>
        </a:p>
      </dgm:t>
    </dgm:pt>
    <dgm:pt modelId="{37FED1B5-1858-4E17-A97A-392A6B518548}" type="sibTrans" cxnId="{289C6FA6-421B-455B-B6B6-30401B11C75F}">
      <dgm:prSet/>
      <dgm:spPr/>
      <dgm:t>
        <a:bodyPr/>
        <a:lstStyle/>
        <a:p>
          <a:endParaRPr lang="en-US" sz="1400"/>
        </a:p>
      </dgm:t>
    </dgm:pt>
    <dgm:pt modelId="{AFF8EC75-FB4F-43EA-98F0-40FB9127B3DF}">
      <dgm:prSet custT="1"/>
      <dgm:spPr/>
      <dgm:t>
        <a:bodyPr/>
        <a:lstStyle/>
        <a:p>
          <a:r>
            <a:rPr lang="en-US" sz="1600" dirty="0"/>
            <a:t>Overall, this project demonstrated the </a:t>
          </a:r>
          <a:r>
            <a:rPr lang="en-US" sz="1600" b="1" dirty="0"/>
            <a:t>effectiveness of clustering and forecasting in understanding sales behavior</a:t>
          </a:r>
          <a:r>
            <a:rPr lang="en-US" sz="1600" dirty="0"/>
            <a:t>. By combining </a:t>
          </a:r>
          <a:r>
            <a:rPr lang="en-US" sz="1600" b="1" dirty="0"/>
            <a:t>product-based segmentation with time series modeling</a:t>
          </a:r>
          <a:r>
            <a:rPr lang="en-US" sz="1600" dirty="0"/>
            <a:t>, we provided actionable insights for inventory management, demand forecasting, and business strategy.</a:t>
          </a:r>
        </a:p>
      </dgm:t>
    </dgm:pt>
    <dgm:pt modelId="{4E89ADC8-7D75-4836-972C-950784FB7790}" type="parTrans" cxnId="{C9CA9C0C-B230-4BFD-B036-9D39A149E810}">
      <dgm:prSet/>
      <dgm:spPr/>
      <dgm:t>
        <a:bodyPr/>
        <a:lstStyle/>
        <a:p>
          <a:endParaRPr lang="en-US" sz="1400"/>
        </a:p>
      </dgm:t>
    </dgm:pt>
    <dgm:pt modelId="{81CF2D86-A48A-4B78-A47C-883C010C6898}" type="sibTrans" cxnId="{C9CA9C0C-B230-4BFD-B036-9D39A149E810}">
      <dgm:prSet/>
      <dgm:spPr/>
      <dgm:t>
        <a:bodyPr/>
        <a:lstStyle/>
        <a:p>
          <a:endParaRPr lang="en-US" sz="1400"/>
        </a:p>
      </dgm:t>
    </dgm:pt>
    <dgm:pt modelId="{8EE220AF-CA40-994A-90C1-CEB0F7281736}" type="pres">
      <dgm:prSet presAssocID="{D0292B20-8BA8-47B7-B66F-EE96E76EE8A9}" presName="vert0" presStyleCnt="0">
        <dgm:presLayoutVars>
          <dgm:dir/>
          <dgm:animOne val="branch"/>
          <dgm:animLvl val="lvl"/>
        </dgm:presLayoutVars>
      </dgm:prSet>
      <dgm:spPr/>
    </dgm:pt>
    <dgm:pt modelId="{85CBFD18-B6B5-C548-AF03-FBCD65493D2C}" type="pres">
      <dgm:prSet presAssocID="{37F3CCDE-578A-4336-8E86-06ACE52208A1}" presName="thickLine" presStyleLbl="alignNode1" presStyleIdx="0" presStyleCnt="4"/>
      <dgm:spPr/>
    </dgm:pt>
    <dgm:pt modelId="{CEBA8AF2-5B16-BF44-B8CF-BD48CCDD94BD}" type="pres">
      <dgm:prSet presAssocID="{37F3CCDE-578A-4336-8E86-06ACE52208A1}" presName="horz1" presStyleCnt="0"/>
      <dgm:spPr/>
    </dgm:pt>
    <dgm:pt modelId="{81A62C5C-2981-AF4D-86C7-F27983724D12}" type="pres">
      <dgm:prSet presAssocID="{37F3CCDE-578A-4336-8E86-06ACE52208A1}" presName="tx1" presStyleLbl="revTx" presStyleIdx="0" presStyleCnt="4"/>
      <dgm:spPr/>
    </dgm:pt>
    <dgm:pt modelId="{4202D98A-5D2F-AD4F-A00B-7C3490101DC6}" type="pres">
      <dgm:prSet presAssocID="{37F3CCDE-578A-4336-8E86-06ACE52208A1}" presName="vert1" presStyleCnt="0"/>
      <dgm:spPr/>
    </dgm:pt>
    <dgm:pt modelId="{B9589667-70C7-8F4F-8672-A8E5F9C31C3C}" type="pres">
      <dgm:prSet presAssocID="{2C1C4BDF-9526-40FE-B765-2AAD7D3303C8}" presName="thickLine" presStyleLbl="alignNode1" presStyleIdx="1" presStyleCnt="4"/>
      <dgm:spPr/>
    </dgm:pt>
    <dgm:pt modelId="{CF0E043B-C1CF-7C4A-9651-5141F9C8D080}" type="pres">
      <dgm:prSet presAssocID="{2C1C4BDF-9526-40FE-B765-2AAD7D3303C8}" presName="horz1" presStyleCnt="0"/>
      <dgm:spPr/>
    </dgm:pt>
    <dgm:pt modelId="{84C5F052-5E4C-CD48-A4AC-7B1448D2D713}" type="pres">
      <dgm:prSet presAssocID="{2C1C4BDF-9526-40FE-B765-2AAD7D3303C8}" presName="tx1" presStyleLbl="revTx" presStyleIdx="1" presStyleCnt="4"/>
      <dgm:spPr/>
    </dgm:pt>
    <dgm:pt modelId="{96795C3E-6EA4-1D41-82D4-CCF2BAE8DEA0}" type="pres">
      <dgm:prSet presAssocID="{2C1C4BDF-9526-40FE-B765-2AAD7D3303C8}" presName="vert1" presStyleCnt="0"/>
      <dgm:spPr/>
    </dgm:pt>
    <dgm:pt modelId="{DC403C71-8B6E-EB4C-BB46-6876635B7011}" type="pres">
      <dgm:prSet presAssocID="{B4FBD05F-C1CA-4D17-A97F-23C44A056871}" presName="thickLine" presStyleLbl="alignNode1" presStyleIdx="2" presStyleCnt="4"/>
      <dgm:spPr/>
    </dgm:pt>
    <dgm:pt modelId="{71AF634B-E13C-AA49-828E-4CAD739DEC3D}" type="pres">
      <dgm:prSet presAssocID="{B4FBD05F-C1CA-4D17-A97F-23C44A056871}" presName="horz1" presStyleCnt="0"/>
      <dgm:spPr/>
    </dgm:pt>
    <dgm:pt modelId="{0DEE7D54-804B-D54A-ADC6-3E3E04F11CDE}" type="pres">
      <dgm:prSet presAssocID="{B4FBD05F-C1CA-4D17-A97F-23C44A056871}" presName="tx1" presStyleLbl="revTx" presStyleIdx="2" presStyleCnt="4"/>
      <dgm:spPr/>
    </dgm:pt>
    <dgm:pt modelId="{3E0A2FC4-7A40-144F-BEC7-54B791B4B968}" type="pres">
      <dgm:prSet presAssocID="{B4FBD05F-C1CA-4D17-A97F-23C44A056871}" presName="vert1" presStyleCnt="0"/>
      <dgm:spPr/>
    </dgm:pt>
    <dgm:pt modelId="{2842B66B-CFCF-5F4F-9A1F-A6F15CF52DF9}" type="pres">
      <dgm:prSet presAssocID="{AFF8EC75-FB4F-43EA-98F0-40FB9127B3DF}" presName="thickLine" presStyleLbl="alignNode1" presStyleIdx="3" presStyleCnt="4"/>
      <dgm:spPr/>
    </dgm:pt>
    <dgm:pt modelId="{15C735D4-A6B0-744B-8110-7591168390AB}" type="pres">
      <dgm:prSet presAssocID="{AFF8EC75-FB4F-43EA-98F0-40FB9127B3DF}" presName="horz1" presStyleCnt="0"/>
      <dgm:spPr/>
    </dgm:pt>
    <dgm:pt modelId="{8183EB85-ED20-9641-AA0C-4F68E3112AEC}" type="pres">
      <dgm:prSet presAssocID="{AFF8EC75-FB4F-43EA-98F0-40FB9127B3DF}" presName="tx1" presStyleLbl="revTx" presStyleIdx="3" presStyleCnt="4"/>
      <dgm:spPr/>
    </dgm:pt>
    <dgm:pt modelId="{A048D934-2169-A245-98F0-B104E16547F2}" type="pres">
      <dgm:prSet presAssocID="{AFF8EC75-FB4F-43EA-98F0-40FB9127B3DF}" presName="vert1" presStyleCnt="0"/>
      <dgm:spPr/>
    </dgm:pt>
  </dgm:ptLst>
  <dgm:cxnLst>
    <dgm:cxn modelId="{B53B7B05-8D7A-DA46-A68C-CB81C92C7A67}" type="presOf" srcId="{B4FBD05F-C1CA-4D17-A97F-23C44A056871}" destId="{0DEE7D54-804B-D54A-ADC6-3E3E04F11CDE}" srcOrd="0" destOrd="0" presId="urn:microsoft.com/office/officeart/2008/layout/LinedList"/>
    <dgm:cxn modelId="{C9CA9C0C-B230-4BFD-B036-9D39A149E810}" srcId="{D0292B20-8BA8-47B7-B66F-EE96E76EE8A9}" destId="{AFF8EC75-FB4F-43EA-98F0-40FB9127B3DF}" srcOrd="3" destOrd="0" parTransId="{4E89ADC8-7D75-4836-972C-950784FB7790}" sibTransId="{81CF2D86-A48A-4B78-A47C-883C010C6898}"/>
    <dgm:cxn modelId="{1B6FC728-EC76-F242-B9CE-4E785F70E116}" type="presOf" srcId="{2C1C4BDF-9526-40FE-B765-2AAD7D3303C8}" destId="{84C5F052-5E4C-CD48-A4AC-7B1448D2D713}" srcOrd="0" destOrd="0" presId="urn:microsoft.com/office/officeart/2008/layout/LinedList"/>
    <dgm:cxn modelId="{4AFCAF4B-32E1-0341-A237-0D7E42539915}" type="presOf" srcId="{D0292B20-8BA8-47B7-B66F-EE96E76EE8A9}" destId="{8EE220AF-CA40-994A-90C1-CEB0F7281736}" srcOrd="0" destOrd="0" presId="urn:microsoft.com/office/officeart/2008/layout/LinedList"/>
    <dgm:cxn modelId="{D6886F4F-5DF5-4A64-A3BC-69F3995BEFA5}" srcId="{D0292B20-8BA8-47B7-B66F-EE96E76EE8A9}" destId="{2C1C4BDF-9526-40FE-B765-2AAD7D3303C8}" srcOrd="1" destOrd="0" parTransId="{2B8B481C-3CF5-476E-A928-A3A03B1FA13C}" sibTransId="{6F42EA3D-4C0C-46AC-B693-E409BC3501E7}"/>
    <dgm:cxn modelId="{972C4479-8CEE-4486-B6DA-A006564AE4C7}" srcId="{D0292B20-8BA8-47B7-B66F-EE96E76EE8A9}" destId="{37F3CCDE-578A-4336-8E86-06ACE52208A1}" srcOrd="0" destOrd="0" parTransId="{F7F39AE5-D759-496F-B767-2FCB740E3980}" sibTransId="{9BCF838A-24C4-4820-8203-CDC8628A952C}"/>
    <dgm:cxn modelId="{289C6FA6-421B-455B-B6B6-30401B11C75F}" srcId="{D0292B20-8BA8-47B7-B66F-EE96E76EE8A9}" destId="{B4FBD05F-C1CA-4D17-A97F-23C44A056871}" srcOrd="2" destOrd="0" parTransId="{951C39F2-A7E9-4837-A328-F056A97B5162}" sibTransId="{37FED1B5-1858-4E17-A97A-392A6B518548}"/>
    <dgm:cxn modelId="{641A08A9-7BFF-7E46-B162-2DAB2B6A12FD}" type="presOf" srcId="{37F3CCDE-578A-4336-8E86-06ACE52208A1}" destId="{81A62C5C-2981-AF4D-86C7-F27983724D12}" srcOrd="0" destOrd="0" presId="urn:microsoft.com/office/officeart/2008/layout/LinedList"/>
    <dgm:cxn modelId="{207250E2-90DB-A84B-9351-0662B8F971AE}" type="presOf" srcId="{AFF8EC75-FB4F-43EA-98F0-40FB9127B3DF}" destId="{8183EB85-ED20-9641-AA0C-4F68E3112AEC}" srcOrd="0" destOrd="0" presId="urn:microsoft.com/office/officeart/2008/layout/LinedList"/>
    <dgm:cxn modelId="{219E6824-BADA-294F-BD2B-84F9D5C03277}" type="presParOf" srcId="{8EE220AF-CA40-994A-90C1-CEB0F7281736}" destId="{85CBFD18-B6B5-C548-AF03-FBCD65493D2C}" srcOrd="0" destOrd="0" presId="urn:microsoft.com/office/officeart/2008/layout/LinedList"/>
    <dgm:cxn modelId="{AE8B265D-2303-A443-A822-967E7AA04062}" type="presParOf" srcId="{8EE220AF-CA40-994A-90C1-CEB0F7281736}" destId="{CEBA8AF2-5B16-BF44-B8CF-BD48CCDD94BD}" srcOrd="1" destOrd="0" presId="urn:microsoft.com/office/officeart/2008/layout/LinedList"/>
    <dgm:cxn modelId="{A79AE7F1-FF58-894C-96BB-72C3FCFEF8FF}" type="presParOf" srcId="{CEBA8AF2-5B16-BF44-B8CF-BD48CCDD94BD}" destId="{81A62C5C-2981-AF4D-86C7-F27983724D12}" srcOrd="0" destOrd="0" presId="urn:microsoft.com/office/officeart/2008/layout/LinedList"/>
    <dgm:cxn modelId="{AE0D6AC8-476B-1D44-A5BF-95954AD2B85A}" type="presParOf" srcId="{CEBA8AF2-5B16-BF44-B8CF-BD48CCDD94BD}" destId="{4202D98A-5D2F-AD4F-A00B-7C3490101DC6}" srcOrd="1" destOrd="0" presId="urn:microsoft.com/office/officeart/2008/layout/LinedList"/>
    <dgm:cxn modelId="{6A354FA4-9F81-184C-9124-B8DE88680C92}" type="presParOf" srcId="{8EE220AF-CA40-994A-90C1-CEB0F7281736}" destId="{B9589667-70C7-8F4F-8672-A8E5F9C31C3C}" srcOrd="2" destOrd="0" presId="urn:microsoft.com/office/officeart/2008/layout/LinedList"/>
    <dgm:cxn modelId="{0E4E090B-76C7-9949-903C-CDEC64A06CEE}" type="presParOf" srcId="{8EE220AF-CA40-994A-90C1-CEB0F7281736}" destId="{CF0E043B-C1CF-7C4A-9651-5141F9C8D080}" srcOrd="3" destOrd="0" presId="urn:microsoft.com/office/officeart/2008/layout/LinedList"/>
    <dgm:cxn modelId="{AF7F3234-9763-C042-A561-A8D7B2446A4E}" type="presParOf" srcId="{CF0E043B-C1CF-7C4A-9651-5141F9C8D080}" destId="{84C5F052-5E4C-CD48-A4AC-7B1448D2D713}" srcOrd="0" destOrd="0" presId="urn:microsoft.com/office/officeart/2008/layout/LinedList"/>
    <dgm:cxn modelId="{EC6CB6D4-9CE5-584E-881D-AAB3111AB23C}" type="presParOf" srcId="{CF0E043B-C1CF-7C4A-9651-5141F9C8D080}" destId="{96795C3E-6EA4-1D41-82D4-CCF2BAE8DEA0}" srcOrd="1" destOrd="0" presId="urn:microsoft.com/office/officeart/2008/layout/LinedList"/>
    <dgm:cxn modelId="{FF9B7436-3A89-B640-8920-83C067B24128}" type="presParOf" srcId="{8EE220AF-CA40-994A-90C1-CEB0F7281736}" destId="{DC403C71-8B6E-EB4C-BB46-6876635B7011}" srcOrd="4" destOrd="0" presId="urn:microsoft.com/office/officeart/2008/layout/LinedList"/>
    <dgm:cxn modelId="{4D19FEA6-BFE6-5D4D-AF9C-0E53E5DD0A13}" type="presParOf" srcId="{8EE220AF-CA40-994A-90C1-CEB0F7281736}" destId="{71AF634B-E13C-AA49-828E-4CAD739DEC3D}" srcOrd="5" destOrd="0" presId="urn:microsoft.com/office/officeart/2008/layout/LinedList"/>
    <dgm:cxn modelId="{C78697C6-BF0C-3E44-99E2-AE269E39550B}" type="presParOf" srcId="{71AF634B-E13C-AA49-828E-4CAD739DEC3D}" destId="{0DEE7D54-804B-D54A-ADC6-3E3E04F11CDE}" srcOrd="0" destOrd="0" presId="urn:microsoft.com/office/officeart/2008/layout/LinedList"/>
    <dgm:cxn modelId="{6E1CF696-D6A2-0948-8419-07BE868339C3}" type="presParOf" srcId="{71AF634B-E13C-AA49-828E-4CAD739DEC3D}" destId="{3E0A2FC4-7A40-144F-BEC7-54B791B4B968}" srcOrd="1" destOrd="0" presId="urn:microsoft.com/office/officeart/2008/layout/LinedList"/>
    <dgm:cxn modelId="{03590F67-5DBF-8348-A5C7-D8C37C19D6F2}" type="presParOf" srcId="{8EE220AF-CA40-994A-90C1-CEB0F7281736}" destId="{2842B66B-CFCF-5F4F-9A1F-A6F15CF52DF9}" srcOrd="6" destOrd="0" presId="urn:microsoft.com/office/officeart/2008/layout/LinedList"/>
    <dgm:cxn modelId="{2E8CACC7-6B7E-BE4A-8FEE-FAFD7BBC8636}" type="presParOf" srcId="{8EE220AF-CA40-994A-90C1-CEB0F7281736}" destId="{15C735D4-A6B0-744B-8110-7591168390AB}" srcOrd="7" destOrd="0" presId="urn:microsoft.com/office/officeart/2008/layout/LinedList"/>
    <dgm:cxn modelId="{025DF421-2ACB-374B-AA98-49061EF8F687}" type="presParOf" srcId="{15C735D4-A6B0-744B-8110-7591168390AB}" destId="{8183EB85-ED20-9641-AA0C-4F68E3112AEC}" srcOrd="0" destOrd="0" presId="urn:microsoft.com/office/officeart/2008/layout/LinedList"/>
    <dgm:cxn modelId="{2EAFF1A5-E420-AD4F-A1A0-E29E82D95262}" type="presParOf" srcId="{15C735D4-A6B0-744B-8110-7591168390AB}" destId="{A048D934-2169-A245-98F0-B104E16547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05B02-79E7-4768-B995-E08C2FB04AF4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AA239-4371-4C07-B711-26DEAA83763A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C2A2A-878B-4434-99B7-513619F08CE8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online retail industry struggles with </a:t>
          </a:r>
          <a:r>
            <a:rPr lang="en-US" sz="1400" b="1" kern="1200" dirty="0"/>
            <a:t>demand fluctuations, inventory mismanagement, and unpredictable customer behavior</a:t>
          </a:r>
          <a:r>
            <a:rPr lang="en-US" sz="1400" kern="1200" dirty="0"/>
            <a:t>. Accurate forecasting is crucial to </a:t>
          </a:r>
          <a:r>
            <a:rPr lang="en-US" sz="1400" b="1" kern="1200" dirty="0"/>
            <a:t>optimize stock levels, reduce cancellations, and improve revenue</a:t>
          </a:r>
          <a:r>
            <a:rPr lang="en-US" sz="1400" kern="1200" dirty="0"/>
            <a:t>. This project leverages </a:t>
          </a:r>
          <a:r>
            <a:rPr lang="en-US" sz="1400" b="1" kern="1200" dirty="0"/>
            <a:t>historical transaction data</a:t>
          </a:r>
          <a:r>
            <a:rPr lang="en-US" sz="1400" kern="1200" dirty="0"/>
            <a:t> to uncover sales patterns and enhance forecasting accuracy.</a:t>
          </a:r>
        </a:p>
      </dsp:txBody>
      <dsp:txXfrm>
        <a:off x="1240791" y="459"/>
        <a:ext cx="8817608" cy="1074277"/>
      </dsp:txXfrm>
    </dsp:sp>
    <dsp:sp modelId="{13F32E7D-8260-4259-9A34-78EF44C5F12D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ED1C3-DA14-4EA8-A7AC-B99154AD4B72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28D90-3F13-4940-9227-0AE114E8DF80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</a:t>
          </a:r>
          <a:r>
            <a:rPr lang="en-US" sz="1400" b="1" kern="1200" dirty="0"/>
            <a:t>Sales Forecasting: </a:t>
          </a:r>
          <a:r>
            <a:rPr lang="en-US" sz="1400" kern="1200" dirty="0"/>
            <a:t>Used time series models (ARIMA, SARIMA, SARIMAX, Prophet, LSTM) on sales after data cleaning and stationarity analysis.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</a:t>
          </a:r>
          <a:r>
            <a:rPr lang="en-US" sz="1400" b="1" kern="1200" dirty="0"/>
            <a:t>Product-Based Clustering &amp; Forecasting: </a:t>
          </a:r>
          <a:r>
            <a:rPr lang="en-US" sz="1400" kern="1200" dirty="0"/>
            <a:t>Clustered similar products (using </a:t>
          </a:r>
          <a:r>
            <a:rPr lang="en-US" sz="1400" kern="1200" dirty="0" err="1"/>
            <a:t>BERTopic</a:t>
          </a:r>
          <a:r>
            <a:rPr lang="en-US" sz="1400" kern="1200" dirty="0"/>
            <a:t> + UMAP + HDBSCAN) and applied GLM, Prophet, and LSTM on cluster-level sales to reduce noise and capture trends. </a:t>
          </a:r>
        </a:p>
      </dsp:txBody>
      <dsp:txXfrm>
        <a:off x="1240791" y="1343306"/>
        <a:ext cx="8817608" cy="1074277"/>
      </dsp:txXfrm>
    </dsp:sp>
    <dsp:sp modelId="{7A2F64E7-8A65-4D1D-8DED-DE7D20D68C10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FDE90-3B92-4F45-87C3-D045E5462A8C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0898F-53AC-4525-ACD4-3A9C5F3C477A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Ultimately, the goal is to </a:t>
          </a:r>
          <a:r>
            <a:rPr lang="en-US" sz="1400" b="0" kern="1200" baseline="0" dirty="0"/>
            <a:t>o</a:t>
          </a:r>
          <a:r>
            <a:rPr lang="en-US" sz="1400" kern="1200" dirty="0"/>
            <a:t>ptimize sales forecasting for high-impact clusters to enable smarter inventory decisions and support </a:t>
          </a:r>
          <a:r>
            <a:rPr lang="en-US" sz="1400" b="1" kern="1200" dirty="0"/>
            <a:t>data-driven planning during seasonal peaks</a:t>
          </a:r>
          <a:r>
            <a:rPr lang="en-US" sz="1400" kern="1200" dirty="0"/>
            <a:t>. </a:t>
          </a:r>
          <a:endParaRPr lang="en-US" sz="1400" b="0" kern="1200" dirty="0"/>
        </a:p>
      </dsp:txBody>
      <dsp:txXfrm>
        <a:off x="1240791" y="2686153"/>
        <a:ext cx="8817608" cy="107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ED455-D316-7A4C-8DD3-E523C3E59337}">
      <dsp:nvSpPr>
        <dsp:cNvPr id="0" name=""/>
        <dsp:cNvSpPr/>
      </dsp:nvSpPr>
      <dsp:spPr>
        <a:xfrm>
          <a:off x="0" y="9413"/>
          <a:ext cx="7189257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first step was </a:t>
          </a:r>
          <a:r>
            <a:rPr lang="en-US" sz="1500" b="1" kern="1200" dirty="0"/>
            <a:t>data cleaning</a:t>
          </a:r>
          <a:r>
            <a:rPr lang="en-US" sz="1500" kern="1200" dirty="0"/>
            <a:t>—removing missing values, filtering invalid sales, and preprocessing text by converting to lowercase, removing special characters, and eliminating </a:t>
          </a:r>
          <a:r>
            <a:rPr lang="en-US" sz="1500" kern="1200" dirty="0" err="1"/>
            <a:t>stopwords</a:t>
          </a:r>
          <a:r>
            <a:rPr lang="en-US" sz="1500" kern="1200" dirty="0"/>
            <a:t>.</a:t>
          </a:r>
        </a:p>
      </dsp:txBody>
      <dsp:txXfrm>
        <a:off x="56658" y="66071"/>
        <a:ext cx="7075941" cy="1047324"/>
      </dsp:txXfrm>
    </dsp:sp>
    <dsp:sp modelId="{470598C5-3A6F-764F-8A66-B7CB0D99B30C}">
      <dsp:nvSpPr>
        <dsp:cNvPr id="0" name=""/>
        <dsp:cNvSpPr/>
      </dsp:nvSpPr>
      <dsp:spPr>
        <a:xfrm>
          <a:off x="0" y="1348614"/>
          <a:ext cx="7189257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used </a:t>
          </a:r>
          <a:r>
            <a:rPr lang="en-US" sz="1500" b="1" kern="1200" dirty="0" err="1"/>
            <a:t>BERTopic</a:t>
          </a:r>
          <a:r>
            <a:rPr lang="en-US" sz="1500" kern="1200" dirty="0"/>
            <a:t> for clustering, first converting product descriptions with </a:t>
          </a:r>
          <a:r>
            <a:rPr lang="en-US" sz="1500" b="1" kern="1200" dirty="0"/>
            <a:t>TF-IDF</a:t>
          </a:r>
          <a:r>
            <a:rPr lang="en-US" sz="1500" kern="1200" dirty="0"/>
            <a:t>, then optimizing with </a:t>
          </a:r>
          <a:r>
            <a:rPr lang="en-US" sz="1500" b="1" kern="1200" dirty="0"/>
            <a:t>SBERT</a:t>
          </a:r>
          <a:r>
            <a:rPr lang="en-US" sz="1500" kern="1200" dirty="0"/>
            <a:t> for better embeddings.</a:t>
          </a:r>
        </a:p>
      </dsp:txBody>
      <dsp:txXfrm>
        <a:off x="56658" y="1405272"/>
        <a:ext cx="7075941" cy="1047324"/>
      </dsp:txXfrm>
    </dsp:sp>
    <dsp:sp modelId="{4336A709-9913-E94B-872F-2D935C9E662F}">
      <dsp:nvSpPr>
        <dsp:cNvPr id="0" name=""/>
        <dsp:cNvSpPr/>
      </dsp:nvSpPr>
      <dsp:spPr>
        <a:xfrm>
          <a:off x="0" y="2687813"/>
          <a:ext cx="7189257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used </a:t>
          </a:r>
          <a:r>
            <a:rPr lang="en-US" sz="1500" b="1" kern="1200" dirty="0"/>
            <a:t>UMAP</a:t>
          </a:r>
          <a:r>
            <a:rPr lang="en-US" sz="1500" kern="1200" dirty="0"/>
            <a:t> to reduce dimensionality for better clustering, then applied </a:t>
          </a:r>
          <a:r>
            <a:rPr lang="en-US" sz="1500" b="1" kern="1200" dirty="0"/>
            <a:t>HDBSCAN</a:t>
          </a:r>
          <a:r>
            <a:rPr lang="en-US" sz="1500" kern="1200" dirty="0"/>
            <a:t>, which automatically grouped similar products without presetting the number of clusters.</a:t>
          </a:r>
        </a:p>
      </dsp:txBody>
      <dsp:txXfrm>
        <a:off x="56658" y="2744471"/>
        <a:ext cx="7075941" cy="1047324"/>
      </dsp:txXfrm>
    </dsp:sp>
    <dsp:sp modelId="{1E7A2210-A1E2-4841-A935-08072445C52D}">
      <dsp:nvSpPr>
        <dsp:cNvPr id="0" name=""/>
        <dsp:cNvSpPr/>
      </dsp:nvSpPr>
      <dsp:spPr>
        <a:xfrm>
          <a:off x="0" y="4027013"/>
          <a:ext cx="7189257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After clustering, we assigned each product a cluster, analyzed key themes, and visualized relationships using bar charts and heatmaps.</a:t>
          </a:r>
        </a:p>
      </dsp:txBody>
      <dsp:txXfrm>
        <a:off x="56658" y="4083671"/>
        <a:ext cx="7075941" cy="1047324"/>
      </dsp:txXfrm>
    </dsp:sp>
    <dsp:sp modelId="{7EE7A36E-992F-254E-A647-E6E8EE15687A}">
      <dsp:nvSpPr>
        <dsp:cNvPr id="0" name=""/>
        <dsp:cNvSpPr/>
      </dsp:nvSpPr>
      <dsp:spPr>
        <a:xfrm>
          <a:off x="0" y="5366213"/>
          <a:ext cx="7189257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improved clustering with </a:t>
          </a:r>
          <a:r>
            <a:rPr lang="en-US" sz="1500" b="1" kern="1200" dirty="0" err="1"/>
            <a:t>MiniBatchKMeans</a:t>
          </a:r>
          <a:r>
            <a:rPr lang="en-US" sz="1500" kern="1200" dirty="0"/>
            <a:t>, a faster K-Means variant, ensuring accuracy and assigning meaningful labels based on key words.</a:t>
          </a:r>
        </a:p>
      </dsp:txBody>
      <dsp:txXfrm>
        <a:off x="56658" y="5422871"/>
        <a:ext cx="7075941" cy="1047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4E81E-9187-C440-BAD0-60A01FA11867}">
      <dsp:nvSpPr>
        <dsp:cNvPr id="0" name=""/>
        <dsp:cNvSpPr/>
      </dsp:nvSpPr>
      <dsp:spPr>
        <a:xfrm>
          <a:off x="0" y="0"/>
          <a:ext cx="74495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7553E-D294-0E46-9962-5DDA53702D26}">
      <dsp:nvSpPr>
        <dsp:cNvPr id="0" name=""/>
        <dsp:cNvSpPr/>
      </dsp:nvSpPr>
      <dsp:spPr>
        <a:xfrm>
          <a:off x="0" y="0"/>
          <a:ext cx="1489903" cy="336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Targeted Data Cleaning </a:t>
          </a:r>
        </a:p>
      </dsp:txBody>
      <dsp:txXfrm>
        <a:off x="0" y="0"/>
        <a:ext cx="1489903" cy="3367006"/>
      </dsp:txXfrm>
    </dsp:sp>
    <dsp:sp modelId="{77701168-056F-3A43-83FD-3A766D588C22}">
      <dsp:nvSpPr>
        <dsp:cNvPr id="0" name=""/>
        <dsp:cNvSpPr/>
      </dsp:nvSpPr>
      <dsp:spPr>
        <a:xfrm>
          <a:off x="1601646" y="26510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Dropped NAs, duplicates, and cancelled orders to keep only valid transactions. </a:t>
          </a:r>
        </a:p>
      </dsp:txBody>
      <dsp:txXfrm>
        <a:off x="1601646" y="26510"/>
        <a:ext cx="5847872" cy="530204"/>
      </dsp:txXfrm>
    </dsp:sp>
    <dsp:sp modelId="{9C564F87-B4EB-D844-90CE-933DFC0918F8}">
      <dsp:nvSpPr>
        <dsp:cNvPr id="0" name=""/>
        <dsp:cNvSpPr/>
      </dsp:nvSpPr>
      <dsp:spPr>
        <a:xfrm>
          <a:off x="1489903" y="556715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A01FD-16EE-D74D-B4C9-9ACEF9354B23}">
      <dsp:nvSpPr>
        <dsp:cNvPr id="0" name=""/>
        <dsp:cNvSpPr/>
      </dsp:nvSpPr>
      <dsp:spPr>
        <a:xfrm>
          <a:off x="1601646" y="583225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Filtered for positive quantity and price to eliminate returns and data entry errors. </a:t>
          </a:r>
        </a:p>
      </dsp:txBody>
      <dsp:txXfrm>
        <a:off x="1601646" y="583225"/>
        <a:ext cx="5847872" cy="530204"/>
      </dsp:txXfrm>
    </dsp:sp>
    <dsp:sp modelId="{AD875E17-BBE6-5141-992A-5704A2C969EF}">
      <dsp:nvSpPr>
        <dsp:cNvPr id="0" name=""/>
        <dsp:cNvSpPr/>
      </dsp:nvSpPr>
      <dsp:spPr>
        <a:xfrm>
          <a:off x="1489903" y="1113430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21AD8-E8B4-E248-80ED-0E2BCE28AA1E}">
      <dsp:nvSpPr>
        <dsp:cNvPr id="0" name=""/>
        <dsp:cNvSpPr/>
      </dsp:nvSpPr>
      <dsp:spPr>
        <a:xfrm>
          <a:off x="1601646" y="1139940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Standardized data types and cleaned StockCodes to ensure consistent product identification. </a:t>
          </a:r>
        </a:p>
      </dsp:txBody>
      <dsp:txXfrm>
        <a:off x="1601646" y="1139940"/>
        <a:ext cx="5847872" cy="530204"/>
      </dsp:txXfrm>
    </dsp:sp>
    <dsp:sp modelId="{BDD9E72A-1FB0-E34B-B83F-293CF741A711}">
      <dsp:nvSpPr>
        <dsp:cNvPr id="0" name=""/>
        <dsp:cNvSpPr/>
      </dsp:nvSpPr>
      <dsp:spPr>
        <a:xfrm>
          <a:off x="1489903" y="1670145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7881C-5410-6946-B205-364D26BD788E}">
      <dsp:nvSpPr>
        <dsp:cNvPr id="0" name=""/>
        <dsp:cNvSpPr/>
      </dsp:nvSpPr>
      <dsp:spPr>
        <a:xfrm>
          <a:off x="1601646" y="1696655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Removed low-selling products and price outliers to reduce noise and prevent skewed clusters. </a:t>
          </a:r>
        </a:p>
      </dsp:txBody>
      <dsp:txXfrm>
        <a:off x="1601646" y="1696655"/>
        <a:ext cx="5847872" cy="530204"/>
      </dsp:txXfrm>
    </dsp:sp>
    <dsp:sp modelId="{77C90781-3D0C-F14F-8D1D-3557B801AFDB}">
      <dsp:nvSpPr>
        <dsp:cNvPr id="0" name=""/>
        <dsp:cNvSpPr/>
      </dsp:nvSpPr>
      <dsp:spPr>
        <a:xfrm>
          <a:off x="1489903" y="2226860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9A9FF-2B62-0F4D-86A1-A98FFDBBE11F}">
      <dsp:nvSpPr>
        <dsp:cNvPr id="0" name=""/>
        <dsp:cNvSpPr/>
      </dsp:nvSpPr>
      <dsp:spPr>
        <a:xfrm>
          <a:off x="1601646" y="2253371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Excluded holiday-only sales spikes to avoid seasonal bias in clustering. </a:t>
          </a:r>
        </a:p>
      </dsp:txBody>
      <dsp:txXfrm>
        <a:off x="1601646" y="2253371"/>
        <a:ext cx="5847872" cy="530204"/>
      </dsp:txXfrm>
    </dsp:sp>
    <dsp:sp modelId="{0D3FDD35-9B2F-874C-90F9-B825F7E19607}">
      <dsp:nvSpPr>
        <dsp:cNvPr id="0" name=""/>
        <dsp:cNvSpPr/>
      </dsp:nvSpPr>
      <dsp:spPr>
        <a:xfrm>
          <a:off x="1489903" y="2783576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5E8EC-08F8-0940-ADAF-E05A2D48A7A9}">
      <dsp:nvSpPr>
        <dsp:cNvPr id="0" name=""/>
        <dsp:cNvSpPr/>
      </dsp:nvSpPr>
      <dsp:spPr>
        <a:xfrm>
          <a:off x="1601646" y="2810086"/>
          <a:ext cx="5847872" cy="53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Created a </a:t>
          </a:r>
          <a:r>
            <a:rPr lang="en-US" sz="1500" kern="1200" dirty="0" err="1"/>
            <a:t>TotalSales</a:t>
          </a:r>
          <a:r>
            <a:rPr lang="en-US" sz="1500" kern="1200" dirty="0"/>
            <a:t> feature to incorporate monetary value in clustering decisions. </a:t>
          </a:r>
        </a:p>
      </dsp:txBody>
      <dsp:txXfrm>
        <a:off x="1601646" y="2810086"/>
        <a:ext cx="5847872" cy="530204"/>
      </dsp:txXfrm>
    </dsp:sp>
    <dsp:sp modelId="{99191B86-6B8B-3642-940C-27ABFA2C5550}">
      <dsp:nvSpPr>
        <dsp:cNvPr id="0" name=""/>
        <dsp:cNvSpPr/>
      </dsp:nvSpPr>
      <dsp:spPr>
        <a:xfrm>
          <a:off x="1489903" y="3340291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B4FA5-0621-5F41-9146-1006D160C5D5}">
      <dsp:nvSpPr>
        <dsp:cNvPr id="0" name=""/>
        <dsp:cNvSpPr/>
      </dsp:nvSpPr>
      <dsp:spPr>
        <a:xfrm>
          <a:off x="0" y="3367006"/>
          <a:ext cx="74495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5E9B4-0DF2-9143-B0D4-4DA753C0A5A6}">
      <dsp:nvSpPr>
        <dsp:cNvPr id="0" name=""/>
        <dsp:cNvSpPr/>
      </dsp:nvSpPr>
      <dsp:spPr>
        <a:xfrm>
          <a:off x="0" y="3367006"/>
          <a:ext cx="1489903" cy="336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/>
            <a:t>Modelling strategy</a:t>
          </a:r>
        </a:p>
      </dsp:txBody>
      <dsp:txXfrm>
        <a:off x="0" y="3367006"/>
        <a:ext cx="1489903" cy="3367006"/>
      </dsp:txXfrm>
    </dsp:sp>
    <dsp:sp modelId="{4051D62D-E15B-2A48-9879-21BFEC8356DE}">
      <dsp:nvSpPr>
        <dsp:cNvPr id="0" name=""/>
        <dsp:cNvSpPr/>
      </dsp:nvSpPr>
      <dsp:spPr>
        <a:xfrm>
          <a:off x="1601646" y="3419616"/>
          <a:ext cx="5847872" cy="1052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selected three key product clusters—Clusters 1, 5, and 7—focused on Cozy Essentials, Party Supplies, and Rustic Decor for targeted sales forecasting.</a:t>
          </a:r>
        </a:p>
      </dsp:txBody>
      <dsp:txXfrm>
        <a:off x="1601646" y="3419616"/>
        <a:ext cx="5847872" cy="1052189"/>
      </dsp:txXfrm>
    </dsp:sp>
    <dsp:sp modelId="{A38C9243-4302-0B48-B1C4-084F36EEF745}">
      <dsp:nvSpPr>
        <dsp:cNvPr id="0" name=""/>
        <dsp:cNvSpPr/>
      </dsp:nvSpPr>
      <dsp:spPr>
        <a:xfrm>
          <a:off x="1489903" y="4471806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C5490-CDDB-B24F-BF70-C0EBB4BEEDA8}">
      <dsp:nvSpPr>
        <dsp:cNvPr id="0" name=""/>
        <dsp:cNvSpPr/>
      </dsp:nvSpPr>
      <dsp:spPr>
        <a:xfrm>
          <a:off x="1601646" y="4524415"/>
          <a:ext cx="5847872" cy="1052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all our models we have followed a 90-day testing size and inbuilt cross validation to tune the hyperparameters for each of models </a:t>
          </a:r>
          <a:r>
            <a:rPr lang="en-US" sz="1500" kern="1200" dirty="0" err="1"/>
            <a:t>i.e</a:t>
          </a:r>
          <a:r>
            <a:rPr lang="en-US" sz="1500" kern="1200" dirty="0"/>
            <a:t> Prophet, LSTM and GLM. </a:t>
          </a:r>
        </a:p>
      </dsp:txBody>
      <dsp:txXfrm>
        <a:off x="1601646" y="4524415"/>
        <a:ext cx="5847872" cy="1052189"/>
      </dsp:txXfrm>
    </dsp:sp>
    <dsp:sp modelId="{B2592E47-D5E0-7A41-8100-61A2C6323397}">
      <dsp:nvSpPr>
        <dsp:cNvPr id="0" name=""/>
        <dsp:cNvSpPr/>
      </dsp:nvSpPr>
      <dsp:spPr>
        <a:xfrm>
          <a:off x="1489903" y="5576605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8C59F-A8CA-D64D-AD4B-E0D56A00D077}">
      <dsp:nvSpPr>
        <dsp:cNvPr id="0" name=""/>
        <dsp:cNvSpPr/>
      </dsp:nvSpPr>
      <dsp:spPr>
        <a:xfrm>
          <a:off x="1601646" y="5629214"/>
          <a:ext cx="5847872" cy="1052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Our box plots, based on the 90-day test set divided into four regions, illustrate the forecast error distribution (Actual – Predicted) across those regions.</a:t>
          </a:r>
        </a:p>
      </dsp:txBody>
      <dsp:txXfrm>
        <a:off x="1601646" y="5629214"/>
        <a:ext cx="5847872" cy="1052189"/>
      </dsp:txXfrm>
    </dsp:sp>
    <dsp:sp modelId="{A814B9BC-FB6B-7249-AD5D-94ED38726FD8}">
      <dsp:nvSpPr>
        <dsp:cNvPr id="0" name=""/>
        <dsp:cNvSpPr/>
      </dsp:nvSpPr>
      <dsp:spPr>
        <a:xfrm>
          <a:off x="1489903" y="6681404"/>
          <a:ext cx="59596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BFD18-B6B5-C548-AF03-FBCD65493D2C}">
      <dsp:nvSpPr>
        <dsp:cNvPr id="0" name=""/>
        <dsp:cNvSpPr/>
      </dsp:nvSpPr>
      <dsp:spPr>
        <a:xfrm>
          <a:off x="0" y="0"/>
          <a:ext cx="6680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62C5C-2981-AF4D-86C7-F27983724D12}">
      <dsp:nvSpPr>
        <dsp:cNvPr id="0" name=""/>
        <dsp:cNvSpPr/>
      </dsp:nvSpPr>
      <dsp:spPr>
        <a:xfrm>
          <a:off x="0" y="0"/>
          <a:ext cx="6680200" cy="15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analyzed sales trends and customer behavior using </a:t>
          </a:r>
          <a:r>
            <a:rPr lang="en-US" sz="1600" b="1" kern="1200" dirty="0"/>
            <a:t>forecasting and clustering</a:t>
          </a:r>
          <a:r>
            <a:rPr lang="en-US" sz="1600" kern="1200" dirty="0"/>
            <a:t>. </a:t>
          </a:r>
          <a:r>
            <a:rPr lang="en-US" sz="1600" b="1" kern="1200" dirty="0" err="1"/>
            <a:t>BERTopic</a:t>
          </a:r>
          <a:r>
            <a:rPr lang="en-US" sz="1600" b="1" kern="1200" dirty="0"/>
            <a:t> and </a:t>
          </a:r>
          <a:r>
            <a:rPr lang="en-US" sz="1600" b="1" kern="1200" dirty="0" err="1"/>
            <a:t>MiniBatch</a:t>
          </a:r>
          <a:r>
            <a:rPr lang="en-US" sz="1600" b="1" kern="1200" dirty="0"/>
            <a:t> K-Means</a:t>
          </a:r>
          <a:r>
            <a:rPr lang="en-US" sz="1600" kern="1200" dirty="0"/>
            <a:t> helped create meaningful product clusters, improving segmentation and revealing key demand patterns.</a:t>
          </a:r>
        </a:p>
      </dsp:txBody>
      <dsp:txXfrm>
        <a:off x="0" y="0"/>
        <a:ext cx="6680200" cy="1536699"/>
      </dsp:txXfrm>
    </dsp:sp>
    <dsp:sp modelId="{B9589667-70C7-8F4F-8672-A8E5F9C31C3C}">
      <dsp:nvSpPr>
        <dsp:cNvPr id="0" name=""/>
        <dsp:cNvSpPr/>
      </dsp:nvSpPr>
      <dsp:spPr>
        <a:xfrm>
          <a:off x="0" y="1536699"/>
          <a:ext cx="6680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5F052-5E4C-CD48-A4AC-7B1448D2D713}">
      <dsp:nvSpPr>
        <dsp:cNvPr id="0" name=""/>
        <dsp:cNvSpPr/>
      </dsp:nvSpPr>
      <dsp:spPr>
        <a:xfrm>
          <a:off x="0" y="1536699"/>
          <a:ext cx="6680200" cy="15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compared </a:t>
          </a:r>
          <a:r>
            <a:rPr lang="en-US" sz="1600" b="1" kern="1200" dirty="0"/>
            <a:t>Prophet, GLM, Bi-LSTM,</a:t>
          </a:r>
          <a:r>
            <a:rPr lang="en-US" sz="1600" kern="1200" dirty="0"/>
            <a:t> for time series forecasting. </a:t>
          </a:r>
          <a:r>
            <a:rPr lang="en-US" sz="1600" b="1" kern="1200" dirty="0"/>
            <a:t>Bi-LSTM</a:t>
          </a:r>
          <a:r>
            <a:rPr lang="en-US" sz="1600" kern="1200" dirty="0"/>
            <a:t> was the most accurate, capturing trends and fluctuations, while </a:t>
          </a:r>
          <a:r>
            <a:rPr lang="en-US" sz="1600" b="1" kern="1200" dirty="0"/>
            <a:t>Prophet and GLM</a:t>
          </a:r>
          <a:r>
            <a:rPr lang="en-US" sz="1600" kern="1200" dirty="0"/>
            <a:t> performed well overall. </a:t>
          </a:r>
          <a:r>
            <a:rPr lang="en-US" sz="1600" b="1" kern="1200" dirty="0"/>
            <a:t>Exponential smoothing</a:t>
          </a:r>
          <a:r>
            <a:rPr lang="en-US" sz="1600" kern="1200" dirty="0"/>
            <a:t> identified long-term trends but struggled with short-term variations.</a:t>
          </a:r>
        </a:p>
      </dsp:txBody>
      <dsp:txXfrm>
        <a:off x="0" y="1536699"/>
        <a:ext cx="6680200" cy="1536699"/>
      </dsp:txXfrm>
    </dsp:sp>
    <dsp:sp modelId="{DC403C71-8B6E-EB4C-BB46-6876635B7011}">
      <dsp:nvSpPr>
        <dsp:cNvPr id="0" name=""/>
        <dsp:cNvSpPr/>
      </dsp:nvSpPr>
      <dsp:spPr>
        <a:xfrm>
          <a:off x="0" y="3073399"/>
          <a:ext cx="6680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E7D54-804B-D54A-ADC6-3E3E04F11CDE}">
      <dsp:nvSpPr>
        <dsp:cNvPr id="0" name=""/>
        <dsp:cNvSpPr/>
      </dsp:nvSpPr>
      <dsp:spPr>
        <a:xfrm>
          <a:off x="0" y="3073399"/>
          <a:ext cx="6680200" cy="15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analysis showed </a:t>
          </a:r>
          <a:r>
            <a:rPr lang="en-US" sz="1600" b="1" kern="1200" dirty="0"/>
            <a:t>high sales volatility</a:t>
          </a:r>
          <a:r>
            <a:rPr lang="en-US" sz="1600" kern="1200" dirty="0"/>
            <a:t> with seasonal spikes from promotions or events. </a:t>
          </a:r>
          <a:r>
            <a:rPr lang="en-US" sz="1600" b="1" kern="1200" dirty="0"/>
            <a:t>Autocorrelation confirmed seasonal patterns</a:t>
          </a:r>
          <a:r>
            <a:rPr lang="en-US" sz="1600" kern="1200" dirty="0"/>
            <a:t>, while </a:t>
          </a:r>
          <a:r>
            <a:rPr lang="en-US" sz="1600" b="1" kern="1200" dirty="0"/>
            <a:t>smoothing techniques</a:t>
          </a:r>
          <a:r>
            <a:rPr lang="en-US" sz="1600" kern="1200" dirty="0"/>
            <a:t> like moving averages and </a:t>
          </a:r>
          <a:r>
            <a:rPr lang="en-US" sz="1600" kern="1200" dirty="0" err="1"/>
            <a:t>Lowess</a:t>
          </a:r>
          <a:r>
            <a:rPr lang="en-US" sz="1600" kern="1200" dirty="0"/>
            <a:t> regression improved trend visibility by reducing noise.</a:t>
          </a:r>
        </a:p>
      </dsp:txBody>
      <dsp:txXfrm>
        <a:off x="0" y="3073399"/>
        <a:ext cx="6680200" cy="1536699"/>
      </dsp:txXfrm>
    </dsp:sp>
    <dsp:sp modelId="{2842B66B-CFCF-5F4F-9A1F-A6F15CF52DF9}">
      <dsp:nvSpPr>
        <dsp:cNvPr id="0" name=""/>
        <dsp:cNvSpPr/>
      </dsp:nvSpPr>
      <dsp:spPr>
        <a:xfrm>
          <a:off x="0" y="4610099"/>
          <a:ext cx="6680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3EB85-ED20-9641-AA0C-4F68E3112AEC}">
      <dsp:nvSpPr>
        <dsp:cNvPr id="0" name=""/>
        <dsp:cNvSpPr/>
      </dsp:nvSpPr>
      <dsp:spPr>
        <a:xfrm>
          <a:off x="0" y="4610099"/>
          <a:ext cx="6680200" cy="15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Overall, this project demonstrated the </a:t>
          </a:r>
          <a:r>
            <a:rPr lang="en-US" sz="1600" b="1" kern="1200" dirty="0"/>
            <a:t>effectiveness of clustering and forecasting in understanding sales behavior</a:t>
          </a:r>
          <a:r>
            <a:rPr lang="en-US" sz="1600" kern="1200" dirty="0"/>
            <a:t>. By combining </a:t>
          </a:r>
          <a:r>
            <a:rPr lang="en-US" sz="1600" b="1" kern="1200" dirty="0"/>
            <a:t>product-based segmentation with time series modeling</a:t>
          </a:r>
          <a:r>
            <a:rPr lang="en-US" sz="1600" kern="1200" dirty="0"/>
            <a:t>, we provided actionable insights for inventory management, demand forecasting, and business strategy.</a:t>
          </a:r>
        </a:p>
      </dsp:txBody>
      <dsp:txXfrm>
        <a:off x="0" y="4610099"/>
        <a:ext cx="6680200" cy="1536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406456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IEOR - 4578 FORECASTING “A real world application”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2052914"/>
          </a:xfrm>
        </p:spPr>
        <p:txBody>
          <a:bodyPr>
            <a:normAutofit fontScale="70000" lnSpcReduction="20000"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deliverable 2 – ONLINE RETAIL DATASET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prophets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Prakhar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dungarwal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(pd2782)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SOMIT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JAIn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(sj3396)</a:t>
            </a:r>
          </a:p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Shashwat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Kumar (SK5520)</a:t>
            </a:r>
          </a:p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Devdatt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Golwala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(drg2172)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EFAF-A29D-E3BB-0BF1-79DA68906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BE0A-3F5B-C0C7-914B-E29ABEC1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 Clusters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829D71-8840-8E18-05E5-BF27F7AE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33" b="-1686"/>
          <a:stretch/>
        </p:blipFill>
        <p:spPr>
          <a:xfrm>
            <a:off x="1165358" y="2585579"/>
            <a:ext cx="3464292" cy="2500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ACFC9A-DC71-4632-4572-A4C129CE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50" y="2585578"/>
            <a:ext cx="3938963" cy="2500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61BFB4-47EA-FD12-77F1-76A94C6D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3" y="2178533"/>
            <a:ext cx="3173619" cy="33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50BDB-91B6-DF9A-DE78-B067FB4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AFAB-4426-498C-12A8-F4C91F4A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8" y="2903221"/>
            <a:ext cx="3417090" cy="10515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i="0" kern="1200" spc="-50" baseline="0" dirty="0"/>
              <a:t>Modelling on Clusters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8E695AA-FC0E-3A7C-417A-AF3F4BA23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710574"/>
              </p:ext>
            </p:extLst>
          </p:nvPr>
        </p:nvGraphicFramePr>
        <p:xfrm>
          <a:off x="4742481" y="123986"/>
          <a:ext cx="7449519" cy="6734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07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2DB4-2661-2F20-0826-964F70B8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8D268B1-F61C-5365-AA4B-67C7FAD0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2" y="-1300695"/>
            <a:ext cx="4262444" cy="2353416"/>
          </a:xfrm>
        </p:spPr>
        <p:txBody>
          <a:bodyPr/>
          <a:lstStyle/>
          <a:p>
            <a:r>
              <a:rPr lang="en-US" dirty="0"/>
              <a:t>Modelling on Cluster ~ 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D19DE-ACB3-0FB8-B8C7-C109C11DF8F3}"/>
              </a:ext>
            </a:extLst>
          </p:cNvPr>
          <p:cNvSpPr txBox="1"/>
          <p:nvPr/>
        </p:nvSpPr>
        <p:spPr>
          <a:xfrm>
            <a:off x="0" y="1052721"/>
            <a:ext cx="4664990" cy="5805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</a:t>
            </a:r>
            <a:r>
              <a:rPr lang="en-US" b="1" dirty="0">
                <a:solidFill>
                  <a:schemeClr val="bg1"/>
                </a:solidFill>
              </a:rPr>
              <a:t>daily sales data</a:t>
            </a:r>
            <a:r>
              <a:rPr lang="en-US" dirty="0">
                <a:solidFill>
                  <a:schemeClr val="bg1"/>
                </a:solidFill>
              </a:rPr>
              <a:t> from a product cluster (after clustering similar items).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Sales were </a:t>
            </a:r>
            <a:r>
              <a:rPr lang="en-US" b="1" dirty="0">
                <a:solidFill>
                  <a:schemeClr val="bg1"/>
                </a:solidFill>
              </a:rPr>
              <a:t>cleaned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smoothed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normalized</a:t>
            </a:r>
            <a:r>
              <a:rPr lang="en-US" dirty="0">
                <a:solidFill>
                  <a:schemeClr val="bg1"/>
                </a:solidFill>
              </a:rPr>
              <a:t> to remove noise and make the patterns clearer.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has </a:t>
            </a:r>
            <a:r>
              <a:rPr lang="en-US" b="1" dirty="0">
                <a:solidFill>
                  <a:schemeClr val="bg1"/>
                </a:solidFill>
              </a:rPr>
              <a:t>3 Bi-Directional LSTM layers</a:t>
            </a:r>
            <a:r>
              <a:rPr lang="en-US" dirty="0">
                <a:solidFill>
                  <a:schemeClr val="bg1"/>
                </a:solidFill>
              </a:rPr>
              <a:t> (256 → 128 → 64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Dropout layers</a:t>
            </a:r>
            <a:r>
              <a:rPr lang="en-US" dirty="0">
                <a:solidFill>
                  <a:schemeClr val="bg1"/>
                </a:solidFill>
              </a:rPr>
              <a:t> (0.15) are added to prevent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</a:t>
            </a:r>
            <a:r>
              <a:rPr lang="en-US" b="1" dirty="0">
                <a:solidFill>
                  <a:schemeClr val="bg1"/>
                </a:solidFill>
              </a:rPr>
              <a:t>Dense layers</a:t>
            </a:r>
            <a:r>
              <a:rPr lang="en-US" dirty="0">
                <a:solidFill>
                  <a:schemeClr val="bg1"/>
                </a:solidFill>
              </a:rPr>
              <a:t> generate the predicted sales value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 Why This Works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Bi-LSTM reads patterns </a:t>
            </a:r>
            <a:r>
              <a:rPr lang="en-US" b="1" dirty="0">
                <a:solidFill>
                  <a:schemeClr val="bg1"/>
                </a:solidFill>
              </a:rPr>
              <a:t>forward and backward</a:t>
            </a:r>
            <a:r>
              <a:rPr lang="en-US" dirty="0">
                <a:solidFill>
                  <a:schemeClr val="bg1"/>
                </a:solidFill>
              </a:rPr>
              <a:t>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Smart training strategies (callbacks, dropout, tuning) lead to </a:t>
            </a:r>
            <a:r>
              <a:rPr lang="en-US" b="1" dirty="0">
                <a:solidFill>
                  <a:schemeClr val="bg1"/>
                </a:solidFill>
              </a:rPr>
              <a:t>better accuracy and less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model performs well in predicting </a:t>
            </a:r>
            <a:r>
              <a:rPr lang="en-US" b="1" dirty="0">
                <a:solidFill>
                  <a:schemeClr val="bg1"/>
                </a:solidFill>
              </a:rPr>
              <a:t>real future sales trends with a </a:t>
            </a:r>
            <a:r>
              <a:rPr lang="en-US" b="1" u="sng" dirty="0">
                <a:solidFill>
                  <a:schemeClr val="bg1"/>
                </a:solidFill>
              </a:rPr>
              <a:t>MAPE of 7.21%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56D69-9A28-8874-B12B-123A1267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30" y="2194"/>
            <a:ext cx="6881248" cy="3426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36199-ED13-561E-0AE0-CB57A8FA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10" y="3429000"/>
            <a:ext cx="4126503" cy="3299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0CC9C-A0AC-00B5-B250-6675617E8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27" y="4277532"/>
            <a:ext cx="2619583" cy="10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E83E-6B82-90BD-76F7-82AA0318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3EE161D-7E79-671A-E781-26897128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72" y="-1176708"/>
            <a:ext cx="4274801" cy="2353416"/>
          </a:xfrm>
        </p:spPr>
        <p:txBody>
          <a:bodyPr/>
          <a:lstStyle/>
          <a:p>
            <a:r>
              <a:rPr lang="en-US" dirty="0"/>
              <a:t>Modelling on Clusters ~ Prophet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37791-F344-07FE-CB46-CC89DD428C07}"/>
              </a:ext>
            </a:extLst>
          </p:cNvPr>
          <p:cNvSpPr txBox="1"/>
          <p:nvPr/>
        </p:nvSpPr>
        <p:spPr>
          <a:xfrm>
            <a:off x="15215" y="1225689"/>
            <a:ext cx="4664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Aggregated total sales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Applied </a:t>
            </a:r>
            <a:r>
              <a:rPr lang="en-US" b="1" dirty="0" err="1">
                <a:solidFill>
                  <a:schemeClr val="bg1"/>
                </a:solidFill>
              </a:rPr>
              <a:t>Savitzky</a:t>
            </a:r>
            <a:r>
              <a:rPr lang="en-US" b="1" dirty="0">
                <a:solidFill>
                  <a:schemeClr val="bg1"/>
                </a:solidFill>
              </a:rPr>
              <a:t>-Golay smoothing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Exponential Weighted Moving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Prophet’s built-in </a:t>
            </a:r>
            <a:r>
              <a:rPr lang="en-US" b="1" dirty="0">
                <a:solidFill>
                  <a:schemeClr val="bg1"/>
                </a:solidFill>
              </a:rPr>
              <a:t>trend + seasonality</a:t>
            </a:r>
            <a:r>
              <a:rPr lang="en-US" dirty="0">
                <a:solidFill>
                  <a:schemeClr val="bg1"/>
                </a:solidFill>
              </a:rPr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Added custom </a:t>
            </a:r>
            <a:r>
              <a:rPr lang="en-US" b="1" dirty="0">
                <a:solidFill>
                  <a:schemeClr val="bg1"/>
                </a:solidFill>
              </a:rPr>
              <a:t>yearly seasonality</a:t>
            </a:r>
            <a:r>
              <a:rPr lang="en-US" dirty="0">
                <a:solidFill>
                  <a:schemeClr val="bg1"/>
                </a:solidFill>
              </a:rPr>
              <a:t> using Fourier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Tuned key hyperparameters using </a:t>
            </a:r>
            <a:r>
              <a:rPr lang="en-US" b="1" dirty="0">
                <a:solidFill>
                  <a:schemeClr val="bg1"/>
                </a:solidFill>
              </a:rPr>
              <a:t>cross-validation</a:t>
            </a:r>
            <a:r>
              <a:rPr lang="en-US" dirty="0">
                <a:solidFill>
                  <a:schemeClr val="bg1"/>
                </a:solidFill>
              </a:rPr>
              <a:t> for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Why This Works?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Handles seasonality, holidays, and trend shifts automatically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/>
                </a:solidFill>
              </a:rPr>
              <a:t>Final MAPE of 11.33%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56408-41B9-4036-6A15-1AA31244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33" y="324023"/>
            <a:ext cx="7401567" cy="2198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E5EE2-652D-1AAC-71F4-A2D5770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77" y="2806409"/>
            <a:ext cx="5088774" cy="3553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85A61A-14F4-4093-E47E-06962FED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7" y="4052280"/>
            <a:ext cx="1799773" cy="10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A4249-DC3A-183B-11FA-730BB865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8BF3911-BA7D-BBD1-A5D9-376E641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72" y="-1176708"/>
            <a:ext cx="3990527" cy="2353416"/>
          </a:xfrm>
        </p:spPr>
        <p:txBody>
          <a:bodyPr/>
          <a:lstStyle/>
          <a:p>
            <a:r>
              <a:rPr lang="en-US" dirty="0"/>
              <a:t>Modelling on Clusters ~ GLM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033A0-C6D0-5DA4-9CC0-42583D3972AA}"/>
              </a:ext>
            </a:extLst>
          </p:cNvPr>
          <p:cNvSpPr txBox="1"/>
          <p:nvPr/>
        </p:nvSpPr>
        <p:spPr>
          <a:xfrm>
            <a:off x="0" y="1348353"/>
            <a:ext cx="461849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Cleaned and smoothed the daily sales using </a:t>
            </a:r>
            <a:r>
              <a:rPr lang="en-US" dirty="0" err="1">
                <a:solidFill>
                  <a:schemeClr val="bg1"/>
                </a:solidFill>
              </a:rPr>
              <a:t>Savitzky</a:t>
            </a:r>
            <a:r>
              <a:rPr lang="en-US" dirty="0">
                <a:solidFill>
                  <a:schemeClr val="bg1"/>
                </a:solidFill>
              </a:rPr>
              <a:t>-Golay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</a:t>
            </a:r>
            <a:r>
              <a:rPr lang="en-US" b="1" dirty="0">
                <a:solidFill>
                  <a:schemeClr val="bg1"/>
                </a:solidFill>
              </a:rPr>
              <a:t>GLM with Gaussian distribution</a:t>
            </a:r>
            <a:r>
              <a:rPr lang="en-US" dirty="0">
                <a:solidFill>
                  <a:schemeClr val="bg1"/>
                </a:solidFill>
              </a:rPr>
              <a:t> to model continuous sales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Added a constant term to account for 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Trained the model on lagged features to learn sales patterns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Why GLM works?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Fast and lightweight</a:t>
            </a:r>
            <a:r>
              <a:rPr lang="en-US" dirty="0">
                <a:solidFill>
                  <a:schemeClr val="bg1"/>
                </a:solidFill>
              </a:rPr>
              <a:t>, making it easy to train for each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Interpretable</a:t>
            </a:r>
            <a:r>
              <a:rPr lang="en-US" dirty="0">
                <a:solidFill>
                  <a:schemeClr val="bg1"/>
                </a:solidFill>
              </a:rPr>
              <a:t>, so we can understand how much recent sales influence future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good </a:t>
            </a:r>
            <a:r>
              <a:rPr lang="en-US" b="1" dirty="0">
                <a:solidFill>
                  <a:schemeClr val="bg1"/>
                </a:solidFill>
              </a:rPr>
              <a:t>baseline model</a:t>
            </a:r>
            <a:r>
              <a:rPr lang="en-US" dirty="0">
                <a:solidFill>
                  <a:schemeClr val="bg1"/>
                </a:solidFill>
              </a:rPr>
              <a:t>, especially when demand is stable or follows repeated short-term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Final MAPE: 10.68%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2552-6277-C70C-4AE0-04C08D76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90" y="277935"/>
            <a:ext cx="7086111" cy="235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4FC7-4F91-7791-CD6B-395DF1F8E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91" y="3024575"/>
            <a:ext cx="4753890" cy="332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62E0C-F972-2266-872B-6D96BC90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90" y="3811109"/>
            <a:ext cx="2032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F70D-AE55-06A0-6630-8FF36DFF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F0336A2-0039-54FD-3057-4F407017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72" y="-1176708"/>
            <a:ext cx="3990527" cy="2353416"/>
          </a:xfrm>
        </p:spPr>
        <p:txBody>
          <a:bodyPr/>
          <a:lstStyle/>
          <a:p>
            <a:r>
              <a:rPr lang="en-US" dirty="0"/>
              <a:t>Sales Trends and Autocorrelation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C37FF-C6D0-F780-1AE1-13778B6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95" y="1038632"/>
            <a:ext cx="7301991" cy="2026301"/>
          </a:xfrm>
          <a:prstGeom prst="rect">
            <a:avLst/>
          </a:prstGeom>
          <a:noFill/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8EB84B-74A6-82B3-E7BE-196D23D4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5" y="3579310"/>
            <a:ext cx="7061200" cy="30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7BED14-1D0C-1A06-0568-129FA9ADA013}"/>
              </a:ext>
            </a:extLst>
          </p:cNvPr>
          <p:cNvSpPr txBox="1"/>
          <p:nvPr/>
        </p:nvSpPr>
        <p:spPr>
          <a:xfrm>
            <a:off x="149511" y="1316617"/>
            <a:ext cx="437168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This figure shows daily sales from early 2010 to late 2011, highlighting significant fluctuations and periodic spikes, likely due to seasons, promotions, or events. 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Sales volatility increases over time, suggesting growth or rising variability.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F840E-34C6-7F9D-4665-10BA3CCCDE92}"/>
              </a:ext>
            </a:extLst>
          </p:cNvPr>
          <p:cNvSpPr txBox="1"/>
          <p:nvPr/>
        </p:nvSpPr>
        <p:spPr>
          <a:xfrm>
            <a:off x="266005" y="3725336"/>
            <a:ext cx="397229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autocorrelation plot shows how past sales impact future sales. Initially strong, this effect fades over time. 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pattern suggests seasonality, with alternating highs and lows. 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dip into negatives indicates high sales days may be followed by lower sales. Dashed lines mark statistically significant correlations.</a:t>
            </a:r>
          </a:p>
        </p:txBody>
      </p:sp>
    </p:spTree>
    <p:extLst>
      <p:ext uri="{BB962C8B-B14F-4D97-AF65-F5344CB8AC3E}">
        <p14:creationId xmlns:p14="http://schemas.microsoft.com/office/powerpoint/2010/main" val="225845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7185-5C9B-E678-0D04-65518C50F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DBACCE1-0E59-DD18-9DA4-FFA100EF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66" y="-1331338"/>
            <a:ext cx="3517567" cy="2093975"/>
          </a:xfrm>
        </p:spPr>
        <p:txBody>
          <a:bodyPr/>
          <a:lstStyle/>
          <a:p>
            <a:r>
              <a:rPr lang="en-US" dirty="0"/>
              <a:t>Smoothing 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E61A8F6-7D62-3053-7946-23088F431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066" y="936883"/>
            <a:ext cx="4352075" cy="5768717"/>
          </a:xfrm>
        </p:spPr>
        <p:txBody>
          <a:bodyPr>
            <a:noAutofit/>
          </a:bodyPr>
          <a:lstStyle/>
          <a:p>
            <a:r>
              <a:rPr lang="en-US" sz="1400" dirty="0"/>
              <a:t>This figure illustrates different methods for analyzing and smoothing daily sales data. The </a:t>
            </a:r>
            <a:r>
              <a:rPr lang="en-US" sz="1400" b="1" dirty="0"/>
              <a:t>original data</a:t>
            </a:r>
            <a:r>
              <a:rPr lang="en-US" sz="1400" dirty="0"/>
              <a:t> (black line) shows raw sales with fluctuations. To highlight trends, various smoothing techniques are applied.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Moving Average (blue):</a:t>
            </a:r>
            <a:r>
              <a:rPr lang="en-US" sz="1400" dirty="0"/>
              <a:t> Averages sales over seven days, reducing short-term noise.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Exponential Smoothing (green):</a:t>
            </a:r>
            <a:r>
              <a:rPr lang="en-US" sz="1400" dirty="0"/>
              <a:t> Weights recent values more, making it responsive to changes.</a:t>
            </a:r>
          </a:p>
          <a:p>
            <a:r>
              <a:rPr lang="en-US" sz="1400" b="1" dirty="0"/>
              <a:t>Butterworth Filters: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Low-pass (red):</a:t>
            </a:r>
            <a:r>
              <a:rPr lang="en-US" sz="1400" dirty="0"/>
              <a:t> Captures long-term trends by filtering short-term fluctuations.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High-pass (purple):</a:t>
            </a:r>
            <a:r>
              <a:rPr lang="en-US" sz="1400" dirty="0"/>
              <a:t> Isolates short-term variations, highlighting sudden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Savitzky</a:t>
            </a:r>
            <a:r>
              <a:rPr lang="en-US" sz="1400" b="1" dirty="0"/>
              <a:t>-Golay (yellow):</a:t>
            </a:r>
            <a:r>
              <a:rPr lang="en-US" sz="1400" dirty="0"/>
              <a:t> Smooths data while preserving key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Lowess</a:t>
            </a:r>
            <a:r>
              <a:rPr lang="en-US" sz="1400" b="1" dirty="0"/>
              <a:t> Regression (black trend):</a:t>
            </a:r>
            <a:r>
              <a:rPr lang="en-US" sz="1400" dirty="0"/>
              <a:t> Provides a flexible smoothed trend line.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614FC65-EA9E-598E-1C0C-398FA8FCE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81" y="0"/>
            <a:ext cx="7439801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6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2E6C-2906-4BF7-74DC-D7C8208B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F88CE2C-47E2-1798-43D7-D0CC41D0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8" y="-1025672"/>
            <a:ext cx="3990527" cy="2353416"/>
          </a:xfrm>
        </p:spPr>
        <p:txBody>
          <a:bodyPr/>
          <a:lstStyle/>
          <a:p>
            <a:r>
              <a:rPr lang="en-US" dirty="0"/>
              <a:t>Time series Modelling 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711D2A2D-559E-7484-C3C7-E17A2D9A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76" y="1327744"/>
            <a:ext cx="7255546" cy="24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DD369C0C-3391-310E-7613-95BD902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76" y="4159922"/>
            <a:ext cx="7454324" cy="24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79B2A-8247-5812-B55A-7DD5BA13B077}"/>
              </a:ext>
            </a:extLst>
          </p:cNvPr>
          <p:cNvSpPr txBox="1"/>
          <p:nvPr/>
        </p:nvSpPr>
        <p:spPr>
          <a:xfrm>
            <a:off x="158001" y="1447837"/>
            <a:ext cx="430548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</a:t>
            </a:r>
            <a:r>
              <a:rPr lang="en-US" sz="1500" b="1" dirty="0">
                <a:solidFill>
                  <a:schemeClr val="bg1"/>
                </a:solidFill>
              </a:rPr>
              <a:t>Prophet model</a:t>
            </a:r>
            <a:r>
              <a:rPr lang="en-US" sz="1500" dirty="0">
                <a:solidFill>
                  <a:schemeClr val="bg1"/>
                </a:solidFill>
              </a:rPr>
              <a:t> predicts sales with the actual sales shown in blue and the predicted values in red dashed lines. 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It follows the overall trend well but has some small errors, especially in peaks and dips. The </a:t>
            </a:r>
            <a:r>
              <a:rPr lang="en-US" sz="1500" b="1" dirty="0">
                <a:solidFill>
                  <a:schemeClr val="bg1"/>
                </a:solidFill>
              </a:rPr>
              <a:t>MAPE (Mean Absolute Percentage Error) is 9.25%</a:t>
            </a:r>
            <a:r>
              <a:rPr lang="en-US" sz="1500" dirty="0">
                <a:solidFill>
                  <a:schemeClr val="bg1"/>
                </a:solidFill>
              </a:rPr>
              <a:t>, meaning the predictions are fairly accurate with minor deviations.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677A6-AC79-29CA-85F1-B73E6DF92FB4}"/>
              </a:ext>
            </a:extLst>
          </p:cNvPr>
          <p:cNvSpPr txBox="1"/>
          <p:nvPr/>
        </p:nvSpPr>
        <p:spPr>
          <a:xfrm>
            <a:off x="198777" y="4272268"/>
            <a:ext cx="399052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</a:t>
            </a:r>
            <a:r>
              <a:rPr lang="en-US" sz="1500" b="1" dirty="0">
                <a:solidFill>
                  <a:schemeClr val="bg1"/>
                </a:solidFill>
              </a:rPr>
              <a:t>GLM (Generalized Linear Model)</a:t>
            </a:r>
            <a:r>
              <a:rPr lang="en-US" sz="1500" dirty="0">
                <a:solidFill>
                  <a:schemeClr val="bg1"/>
                </a:solidFill>
              </a:rPr>
              <a:t> also forecasts sales, with actual sales in blue and predictions in red dashed lines. 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It closely follows the real trend and has slightly better accuracy than Prophet. The </a:t>
            </a:r>
            <a:r>
              <a:rPr lang="en-US" sz="1500" b="1" dirty="0">
                <a:solidFill>
                  <a:schemeClr val="bg1"/>
                </a:solidFill>
              </a:rPr>
              <a:t>MAPE is 9.02%</a:t>
            </a:r>
            <a:r>
              <a:rPr lang="en-US" sz="1500" dirty="0">
                <a:solidFill>
                  <a:schemeClr val="bg1"/>
                </a:solidFill>
              </a:rPr>
              <a:t>, showing that it makes fewer errors.</a:t>
            </a:r>
          </a:p>
        </p:txBody>
      </p:sp>
    </p:spTree>
    <p:extLst>
      <p:ext uri="{BB962C8B-B14F-4D97-AF65-F5344CB8AC3E}">
        <p14:creationId xmlns:p14="http://schemas.microsoft.com/office/powerpoint/2010/main" val="379726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BA7A-3E40-9023-791F-9CC10898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BAC04D1-B73A-C7FC-2A14-3864A8CE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05" y="-1122140"/>
            <a:ext cx="3990527" cy="2353416"/>
          </a:xfrm>
        </p:spPr>
        <p:txBody>
          <a:bodyPr/>
          <a:lstStyle/>
          <a:p>
            <a:r>
              <a:rPr lang="en-US" dirty="0"/>
              <a:t>Time series Modelling 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0502CF5E-88F2-3A38-F66F-BF372022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12" y="1231276"/>
            <a:ext cx="7485888" cy="24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41E8FE-037E-25E7-C461-74055787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467" y="3872388"/>
            <a:ext cx="5627178" cy="280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B4DBC-61F9-4FD0-84B6-EB3EAC9BAFC0}"/>
              </a:ext>
            </a:extLst>
          </p:cNvPr>
          <p:cNvSpPr txBox="1"/>
          <p:nvPr/>
        </p:nvSpPr>
        <p:spPr>
          <a:xfrm>
            <a:off x="170505" y="4075088"/>
            <a:ext cx="424909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Bi-LSTM model learns from past sales patterns and provides </a:t>
            </a:r>
            <a:r>
              <a:rPr lang="en-US" sz="1500" b="1" dirty="0">
                <a:solidFill>
                  <a:schemeClr val="bg1"/>
                </a:solidFill>
              </a:rPr>
              <a:t>more accurate predictions</a:t>
            </a:r>
            <a:r>
              <a:rPr lang="en-US" sz="1500" dirty="0">
                <a:solidFill>
                  <a:schemeClr val="bg1"/>
                </a:solidFill>
              </a:rPr>
              <a:t> by closely following actual sales trends. </a:t>
            </a:r>
          </a:p>
          <a:p>
            <a:pPr algn="just"/>
            <a:endParaRPr lang="en-US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It captures both gradual changes and sharp fluctuations, making it </a:t>
            </a:r>
            <a:r>
              <a:rPr lang="en-US" sz="1500" b="1" dirty="0">
                <a:solidFill>
                  <a:schemeClr val="bg1"/>
                </a:solidFill>
              </a:rPr>
              <a:t>a better choice for forecasting</a:t>
            </a:r>
            <a:r>
              <a:rPr lang="en-US" sz="1500" dirty="0">
                <a:solidFill>
                  <a:schemeClr val="bg1"/>
                </a:solidFill>
              </a:rPr>
              <a:t>. The model adapts well to complex patterns, producing more </a:t>
            </a:r>
            <a:r>
              <a:rPr lang="en-US" sz="1500" b="1" dirty="0">
                <a:solidFill>
                  <a:schemeClr val="bg1"/>
                </a:solidFill>
              </a:rPr>
              <a:t>reliable and precise predictions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9C01F-28B0-C229-315C-643C4C60F30E}"/>
              </a:ext>
            </a:extLst>
          </p:cNvPr>
          <p:cNvSpPr txBox="1"/>
          <p:nvPr/>
        </p:nvSpPr>
        <p:spPr>
          <a:xfrm>
            <a:off x="170505" y="1389555"/>
            <a:ext cx="389349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Exponential Smoothing captures overall trends but struggles with sudden spikes and drops. The predictions follow the general pattern but </a:t>
            </a:r>
            <a:r>
              <a:rPr lang="en-US" sz="1500" b="1" dirty="0">
                <a:solidFill>
                  <a:schemeClr val="bg1"/>
                </a:solidFill>
              </a:rPr>
              <a:t>miss short-term fluctuations</a:t>
            </a:r>
            <a:r>
              <a:rPr lang="en-US" sz="1500" dirty="0">
                <a:solidFill>
                  <a:schemeClr val="bg1"/>
                </a:solidFill>
              </a:rPr>
              <a:t>, making them less reliable for highly variable sales data. </a:t>
            </a:r>
          </a:p>
          <a:p>
            <a:pPr algn="just"/>
            <a:endParaRPr lang="en-US" sz="15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With a </a:t>
            </a:r>
            <a:r>
              <a:rPr lang="en-US" sz="1500" b="1" dirty="0">
                <a:solidFill>
                  <a:schemeClr val="bg1"/>
                </a:solidFill>
              </a:rPr>
              <a:t>MAPE of 16.76%</a:t>
            </a:r>
            <a:r>
              <a:rPr lang="en-US" sz="1500" dirty="0">
                <a:solidFill>
                  <a:schemeClr val="bg1"/>
                </a:solidFill>
              </a:rPr>
              <a:t>, the error rate is relatively high, meaning the model is not the best for short-term forecasting.</a:t>
            </a:r>
          </a:p>
          <a:p>
            <a:pPr algn="just"/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7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1405-6E18-7ACB-3659-3C01E77C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475B-A422-8802-D9D5-A2CC0B704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2054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236A3C97-4203-CEEE-5738-FFBE66713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173051"/>
              </p:ext>
            </p:extLst>
          </p:nvPr>
        </p:nvGraphicFramePr>
        <p:xfrm>
          <a:off x="5168900" y="495301"/>
          <a:ext cx="6680200" cy="61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65AE-9118-C3CF-2D7B-8AD41BB3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78A8-02FD-B954-0541-DD42E6A66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34182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237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FA1B-7D64-1C2B-221E-A92F9EB3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9FD7-F40B-4FE9-7243-1CD5A93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FB747-2DDD-3EFE-984C-7DA56C7A6FB3}"/>
              </a:ext>
            </a:extLst>
          </p:cNvPr>
          <p:cNvSpPr txBox="1"/>
          <p:nvPr/>
        </p:nvSpPr>
        <p:spPr>
          <a:xfrm>
            <a:off x="1097280" y="2028627"/>
            <a:ext cx="49987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Online Retail II dataset</a:t>
            </a:r>
            <a:r>
              <a:rPr lang="en-US" sz="1500" dirty="0"/>
              <a:t> contains </a:t>
            </a:r>
            <a:r>
              <a:rPr lang="en-US" sz="1500" b="1" dirty="0"/>
              <a:t>two years of transactional data (2009–2011)</a:t>
            </a:r>
            <a:r>
              <a:rPr lang="en-US" sz="1500" dirty="0"/>
              <a:t> from a </a:t>
            </a:r>
            <a:r>
              <a:rPr lang="en-US" sz="1500" b="1" dirty="0"/>
              <a:t>UK-based e-commerce store</a:t>
            </a:r>
            <a:r>
              <a:rPr lang="en-US" sz="1500" dirty="0"/>
              <a:t> selling household and gift items. The dataset includes </a:t>
            </a:r>
            <a:endParaRPr lang="en-US" sz="1500" b="1" dirty="0"/>
          </a:p>
          <a:p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/>
              <a:t>InvoiceNo</a:t>
            </a: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/>
              <a:t>StockCode</a:t>
            </a: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Product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Customer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Country</a:t>
            </a:r>
          </a:p>
          <a:p>
            <a:endParaRPr lang="en-US" sz="1500" b="1" dirty="0"/>
          </a:p>
          <a:p>
            <a:r>
              <a:rPr lang="en-US" sz="1500" dirty="0"/>
              <a:t>This enables us for in-depth analysis of </a:t>
            </a:r>
            <a:r>
              <a:rPr lang="en-US" sz="1500" b="1" dirty="0"/>
              <a:t>sales trends, best-selling products, customer purchase behavior, and cancellations</a:t>
            </a:r>
            <a:r>
              <a:rPr lang="en-US" sz="15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ACA5E-3F87-2095-B40F-F0584066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" r="3774" b="372"/>
          <a:stretch/>
        </p:blipFill>
        <p:spPr>
          <a:xfrm>
            <a:off x="6241826" y="2028627"/>
            <a:ext cx="4913854" cy="40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42D5-04F4-1ADD-6621-2E607355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69251"/>
            <a:ext cx="10968990" cy="1450757"/>
          </a:xfrm>
        </p:spPr>
        <p:txBody>
          <a:bodyPr/>
          <a:lstStyle/>
          <a:p>
            <a:r>
              <a:rPr lang="en-US" dirty="0"/>
              <a:t>Data Exploration and Cleaning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8381CA-2A6D-5737-7707-1D43F090A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2067018"/>
            <a:ext cx="3566982" cy="20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41C1E2-5FD2-EC6B-9DBF-AABE243D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4158866"/>
            <a:ext cx="3566982" cy="22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D01FB-747D-D838-D34B-DD3320242660}"/>
              </a:ext>
            </a:extLst>
          </p:cNvPr>
          <p:cNvSpPr txBox="1"/>
          <p:nvPr/>
        </p:nvSpPr>
        <p:spPr>
          <a:xfrm>
            <a:off x="878018" y="2007802"/>
            <a:ext cx="6732588" cy="4377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The dataset contains </a:t>
            </a:r>
            <a:r>
              <a:rPr lang="en-US" sz="1100" b="1" dirty="0">
                <a:solidFill>
                  <a:schemeClr val="tx1"/>
                </a:solidFill>
              </a:rPr>
              <a:t>18,390 cancelled transactions</a:t>
            </a:r>
            <a:r>
              <a:rPr lang="en-US" sz="1100" dirty="0">
                <a:solidFill>
                  <a:schemeClr val="tx1"/>
                </a:solidFill>
              </a:rPr>
              <a:t>, which can distort sales trends and impact forecasting accuracy. Monthly fluctuations and sharp peaks create false seasonality effects, making demand predictions unreliable. Most cancellations occur between </a:t>
            </a:r>
            <a:r>
              <a:rPr lang="en-US" sz="1100" b="1" dirty="0">
                <a:solidFill>
                  <a:schemeClr val="tx1"/>
                </a:solidFill>
              </a:rPr>
              <a:t>10 AM - 2 PM</a:t>
            </a:r>
            <a:r>
              <a:rPr lang="en-US" sz="1100" dirty="0">
                <a:solidFill>
                  <a:schemeClr val="tx1"/>
                </a:solidFill>
              </a:rPr>
              <a:t>, likely due to order errors or stock issues. Cancellations also peak on </a:t>
            </a:r>
            <a:r>
              <a:rPr lang="en-US" sz="1100" b="1" dirty="0">
                <a:solidFill>
                  <a:schemeClr val="tx1"/>
                </a:solidFill>
              </a:rPr>
              <a:t>Tuesdays and Thursdays</a:t>
            </a:r>
            <a:r>
              <a:rPr lang="en-US" sz="1100" dirty="0">
                <a:solidFill>
                  <a:schemeClr val="tx1"/>
                </a:solidFill>
              </a:rPr>
              <a:t>, suggesting operational influences rather than genuine demand.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Removing cancelled transactions ensures that sales data reflects </a:t>
            </a:r>
            <a:r>
              <a:rPr lang="en-US" sz="1100" b="1" dirty="0">
                <a:solidFill>
                  <a:schemeClr val="tx1"/>
                </a:solidFill>
              </a:rPr>
              <a:t>actual purchases</a:t>
            </a:r>
            <a:r>
              <a:rPr lang="en-US" sz="1100" dirty="0">
                <a:solidFill>
                  <a:schemeClr val="tx1"/>
                </a:solidFill>
              </a:rPr>
              <a:t>, leading to </a:t>
            </a:r>
            <a:r>
              <a:rPr lang="en-US" sz="1100" b="1" dirty="0">
                <a:solidFill>
                  <a:schemeClr val="tx1"/>
                </a:solidFill>
              </a:rPr>
              <a:t>more accurate forecasting, better inventory management, and improved business decisions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Rows with missing </a:t>
            </a:r>
            <a:r>
              <a:rPr lang="en-US" sz="1100" b="1" dirty="0">
                <a:solidFill>
                  <a:schemeClr val="tx1"/>
                </a:solidFill>
              </a:rPr>
              <a:t>Customer ID</a:t>
            </a:r>
            <a:r>
              <a:rPr lang="en-US" sz="1100" dirty="0">
                <a:solidFill>
                  <a:schemeClr val="tx1"/>
                </a:solidFill>
              </a:rPr>
              <a:t> and </a:t>
            </a:r>
            <a:r>
              <a:rPr lang="en-US" sz="1100" b="1" dirty="0">
                <a:solidFill>
                  <a:schemeClr val="tx1"/>
                </a:solidFill>
              </a:rPr>
              <a:t>Product Description</a:t>
            </a:r>
            <a:r>
              <a:rPr lang="en-US" sz="1100" dirty="0">
                <a:solidFill>
                  <a:schemeClr val="tx1"/>
                </a:solidFill>
              </a:rPr>
              <a:t> were removed to ensure accurate customer and product-level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Duplicate transactions were dropped to prevent skewed insights and redundant data points.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Transactions with </a:t>
            </a:r>
            <a:r>
              <a:rPr lang="en-US" sz="1100" b="1" dirty="0">
                <a:solidFill>
                  <a:schemeClr val="tx1"/>
                </a:solidFill>
              </a:rPr>
              <a:t>negative or zero Quantity and Price</a:t>
            </a:r>
            <a:r>
              <a:rPr lang="en-US" sz="1100" dirty="0">
                <a:solidFill>
                  <a:schemeClr val="tx1"/>
                </a:solidFill>
              </a:rPr>
              <a:t> were removed, as they represent cancellations or data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Converted </a:t>
            </a:r>
            <a:r>
              <a:rPr lang="en-US" sz="1100" b="1" dirty="0">
                <a:solidFill>
                  <a:schemeClr val="tx1"/>
                </a:solidFill>
              </a:rPr>
              <a:t>Customer ID</a:t>
            </a:r>
            <a:r>
              <a:rPr lang="en-US" sz="1100" dirty="0">
                <a:solidFill>
                  <a:schemeClr val="tx1"/>
                </a:solidFill>
              </a:rPr>
              <a:t> and </a:t>
            </a:r>
            <a:r>
              <a:rPr lang="en-US" sz="1100" b="1" dirty="0" err="1">
                <a:solidFill>
                  <a:schemeClr val="tx1"/>
                </a:solidFill>
              </a:rPr>
              <a:t>StockCode</a:t>
            </a:r>
            <a:r>
              <a:rPr lang="en-US" sz="1100" dirty="0">
                <a:solidFill>
                  <a:schemeClr val="tx1"/>
                </a:solidFill>
              </a:rPr>
              <a:t> to string format for consistency.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Transformed </a:t>
            </a:r>
            <a:r>
              <a:rPr lang="en-US" sz="1100" b="1" dirty="0" err="1">
                <a:solidFill>
                  <a:schemeClr val="tx1"/>
                </a:solidFill>
              </a:rPr>
              <a:t>InvoiceDate</a:t>
            </a:r>
            <a:r>
              <a:rPr lang="en-US" sz="1100" dirty="0">
                <a:solidFill>
                  <a:schemeClr val="tx1"/>
                </a:solidFill>
              </a:rPr>
              <a:t> into datetime format for time-series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Ensured </a:t>
            </a:r>
            <a:r>
              <a:rPr lang="en-US" sz="1100" b="1" dirty="0" err="1">
                <a:solidFill>
                  <a:schemeClr val="tx1"/>
                </a:solidFill>
              </a:rPr>
              <a:t>StockCode</a:t>
            </a:r>
            <a:r>
              <a:rPr lang="en-US" sz="1100" dirty="0">
                <a:solidFill>
                  <a:schemeClr val="tx1"/>
                </a:solidFill>
              </a:rPr>
              <a:t> contained only valid alphanumeric values, removing any special characters.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Eliminated placeholder or empty product descriptions to maintain meaningful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Initial Records: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1,067,371</a:t>
            </a:r>
            <a:r>
              <a:rPr lang="en-US" sz="1100" dirty="0">
                <a:solidFill>
                  <a:schemeClr val="tx1"/>
                </a:solidFill>
              </a:rPr>
              <a:t> → </a:t>
            </a:r>
            <a:r>
              <a:rPr lang="en-US" sz="1100" b="1" dirty="0">
                <a:solidFill>
                  <a:schemeClr val="tx1"/>
                </a:solidFill>
              </a:rPr>
              <a:t>Cleaned Records: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779,394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5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91C2-00D6-39F7-129D-DC828039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D149-EEE5-1E1B-07E8-734EA03C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2C00D1-C2B9-5695-F4AF-5741A5A8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42" y="4023377"/>
            <a:ext cx="4012626" cy="21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51E22-8134-697A-5528-AC964387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4801"/>
            <a:ext cx="5249779" cy="2018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4826A-AB8A-A4F7-3ECC-93C7BC6505C2}"/>
              </a:ext>
            </a:extLst>
          </p:cNvPr>
          <p:cNvSpPr txBox="1"/>
          <p:nvPr/>
        </p:nvSpPr>
        <p:spPr>
          <a:xfrm>
            <a:off x="1062344" y="4461031"/>
            <a:ext cx="51333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This graph illustrates Customer Purchase Frequency, showing that most customers make only 1-5 purchases, while repeat buyers are rare.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This suggests low customer retention, emphasizing the need for loyalty programs, personalized offers, and targeted marketing to boost repeat sales.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E85BB-C1FF-83B2-5BC9-0170FFC65C65}"/>
              </a:ext>
            </a:extLst>
          </p:cNvPr>
          <p:cNvSpPr txBox="1"/>
          <p:nvPr/>
        </p:nvSpPr>
        <p:spPr>
          <a:xfrm>
            <a:off x="1097280" y="2004800"/>
            <a:ext cx="48463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As we can see the Top 10 Best-Selling Products, with “WHITE HANGING HEART T-LIGHT HOLDER” leading in sales, followed by “REGENCY CAKESTAND 3 TIER” and “ASSORTED COLOUR BIRD ORNAMENT.” </a:t>
            </a:r>
          </a:p>
          <a:p>
            <a:pPr algn="just"/>
            <a:endParaRPr lang="en-US" sz="15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The high demand for decorative and gift items highlights the importance of stocking and promoting these products to maximize sales.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1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7934B-17DC-7D12-0030-2D47C20A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D61B-DA66-C5ED-BBD1-7A1192BD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4BAB-1929-E48A-8D7C-4A348653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80" y="3940065"/>
            <a:ext cx="3962951" cy="2346725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1CD561A-3556-5358-A2B0-F4E9AFF1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80" y="1967854"/>
            <a:ext cx="4120055" cy="19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29E51-CA0C-11D4-2525-8698C6AE9B8F}"/>
              </a:ext>
            </a:extLst>
          </p:cNvPr>
          <p:cNvSpPr txBox="1"/>
          <p:nvPr/>
        </p:nvSpPr>
        <p:spPr>
          <a:xfrm>
            <a:off x="1097280" y="2146215"/>
            <a:ext cx="544322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Transactions by Hour:</a:t>
            </a:r>
            <a:r>
              <a:rPr lang="en-US" sz="1500" dirty="0"/>
              <a:t> Sales rise from </a:t>
            </a:r>
            <a:r>
              <a:rPr lang="en-US" sz="1500" b="1" dirty="0"/>
              <a:t>8 AM</a:t>
            </a:r>
            <a:r>
              <a:rPr lang="en-US" sz="1500" dirty="0"/>
              <a:t>, peak at </a:t>
            </a:r>
            <a:r>
              <a:rPr lang="en-US" sz="1500" b="1" dirty="0"/>
              <a:t>12 PM</a:t>
            </a:r>
            <a:r>
              <a:rPr lang="en-US" sz="1500" dirty="0"/>
              <a:t>, then decline after </a:t>
            </a:r>
            <a:r>
              <a:rPr lang="en-US" sz="1500" b="1" dirty="0"/>
              <a:t>3 PM</a:t>
            </a:r>
            <a:r>
              <a:rPr lang="en-US" sz="1500" dirty="0"/>
              <a:t>, with minimal activity post </a:t>
            </a:r>
            <a:r>
              <a:rPr lang="en-US" sz="1500" b="1" dirty="0"/>
              <a:t>6 PM</a:t>
            </a:r>
            <a:r>
              <a:rPr lang="en-US" sz="1500" dirty="0"/>
              <a:t>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Midday is busiest, likely due to lunch breaks, helping businesses optimize staffing and promotions.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80B58-8BE2-1300-92A7-E7389466D7D5}"/>
              </a:ext>
            </a:extLst>
          </p:cNvPr>
          <p:cNvSpPr txBox="1"/>
          <p:nvPr/>
        </p:nvSpPr>
        <p:spPr>
          <a:xfrm>
            <a:off x="1003300" y="4046376"/>
            <a:ext cx="55372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Top 10 Common Words:</a:t>
            </a:r>
            <a:r>
              <a:rPr lang="en-US" sz="1500" dirty="0"/>
              <a:t> “Heart” appears most (80,000 times), indicating many heart-themed products. </a:t>
            </a:r>
            <a:r>
              <a:rPr lang="en-US" sz="1500" b="1" dirty="0"/>
              <a:t>“</a:t>
            </a:r>
            <a:r>
              <a:rPr lang="en-US" sz="1500" b="1" dirty="0" err="1"/>
              <a:t>Retrospot</a:t>
            </a:r>
            <a:r>
              <a:rPr lang="en-US" sz="1500" b="1" dirty="0"/>
              <a:t>”</a:t>
            </a:r>
            <a:r>
              <a:rPr lang="en-US" sz="1500" dirty="0"/>
              <a:t> and </a:t>
            </a:r>
            <a:r>
              <a:rPr lang="en-US" sz="1500" b="1" dirty="0"/>
              <a:t>“cake”</a:t>
            </a:r>
            <a:r>
              <a:rPr lang="en-US" sz="1500" dirty="0"/>
              <a:t> suggest vintage and cake-related items. 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Other frequent words like </a:t>
            </a:r>
            <a:r>
              <a:rPr lang="en-US" sz="1500" b="1" dirty="0"/>
              <a:t>“metal,” “Christmas,” and “hanging”</a:t>
            </a:r>
            <a:r>
              <a:rPr lang="en-US" sz="1500" dirty="0"/>
              <a:t> point to decorations.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Terms like </a:t>
            </a:r>
            <a:r>
              <a:rPr lang="en-US" sz="1500" b="1" dirty="0"/>
              <a:t>“sign,” “vintage,” and “paper”</a:t>
            </a:r>
            <a:r>
              <a:rPr lang="en-US" sz="1500" dirty="0"/>
              <a:t> reflect signage, retro goods, and packaging trends.</a:t>
            </a:r>
          </a:p>
        </p:txBody>
      </p:sp>
    </p:spTree>
    <p:extLst>
      <p:ext uri="{BB962C8B-B14F-4D97-AF65-F5344CB8AC3E}">
        <p14:creationId xmlns:p14="http://schemas.microsoft.com/office/powerpoint/2010/main" val="274287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B635-CEA1-F185-1498-88D7F3016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3926-8AE2-0570-D99E-79C9D88E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5361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BF67C-342B-4275-15B7-2C61AE65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2" y="945396"/>
            <a:ext cx="11900715" cy="53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20B7F-E8BF-F6B6-2FCD-876B269D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591D-A6E9-9924-5996-8BEF2184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" y="1939099"/>
            <a:ext cx="4343399" cy="2004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0" i="0" kern="1200" spc="-50" baseline="0" dirty="0">
                <a:latin typeface="+mj-lt"/>
                <a:ea typeface="+mj-ea"/>
                <a:cs typeface="+mj-cs"/>
              </a:rPr>
              <a:t>Clustering Products</a:t>
            </a:r>
            <a:br>
              <a:rPr lang="en-US" sz="3400" b="0" i="0" kern="1200" spc="-50" baseline="0" dirty="0">
                <a:latin typeface="+mj-lt"/>
                <a:ea typeface="+mj-ea"/>
                <a:cs typeface="+mj-cs"/>
              </a:rPr>
            </a:br>
            <a:r>
              <a:rPr lang="en-US" sz="3400" b="0" i="0" kern="1200" spc="-50" baseline="0" dirty="0">
                <a:latin typeface="+mj-lt"/>
                <a:ea typeface="+mj-ea"/>
                <a:cs typeface="+mj-cs"/>
              </a:rPr>
              <a:t>Intuition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E8804D-9514-C26C-A47D-EE14E8548D0C}"/>
              </a:ext>
            </a:extLst>
          </p:cNvPr>
          <p:cNvSpPr txBox="1">
            <a:spLocks/>
          </p:cNvSpPr>
          <p:nvPr/>
        </p:nvSpPr>
        <p:spPr>
          <a:xfrm>
            <a:off x="1097280" y="5190503"/>
            <a:ext cx="11006169" cy="31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9633BED0-0D22-36FD-1317-BBFC437C5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83449"/>
              </p:ext>
            </p:extLst>
          </p:nvPr>
        </p:nvGraphicFramePr>
        <p:xfrm>
          <a:off x="4859867" y="194837"/>
          <a:ext cx="7189257" cy="653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89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DA1-F488-455D-2C27-7B2B9ED1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3751-2544-6780-16D8-54BAD783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 Clusters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39DF8A-4B17-3F3A-FB3C-7F3D4D1455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40593" y="2279029"/>
            <a:ext cx="4855407" cy="3147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6FC8C-A77C-FB86-F693-A3EB99CDE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1" t="2535" r="10428" b="1555"/>
          <a:stretch/>
        </p:blipFill>
        <p:spPr>
          <a:xfrm>
            <a:off x="6096000" y="2348894"/>
            <a:ext cx="5711456" cy="30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892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{31BCC562-05D0-402D-9B8F-213467EFD69F}tf56160789_win32</Template>
  <TotalTime>4269</TotalTime>
  <Words>1837</Words>
  <Application>Microsoft Macintosh PowerPoint</Application>
  <PresentationFormat>Widescreen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Custom</vt:lpstr>
      <vt:lpstr>IEOR - 4578 FORECASTING “A real world application”</vt:lpstr>
      <vt:lpstr>Problem Description</vt:lpstr>
      <vt:lpstr>Dataset Description</vt:lpstr>
      <vt:lpstr>Data Exploration and Cleaning</vt:lpstr>
      <vt:lpstr>Exploratory Data Analysis</vt:lpstr>
      <vt:lpstr>Exploratory Data Analysis</vt:lpstr>
      <vt:lpstr>Architecture</vt:lpstr>
      <vt:lpstr>Clustering Products Intuition</vt:lpstr>
      <vt:lpstr>Final Product Clusters</vt:lpstr>
      <vt:lpstr>Final Product Clusters</vt:lpstr>
      <vt:lpstr>Modelling on Clusters</vt:lpstr>
      <vt:lpstr>Modelling on Cluster ~ LSTM</vt:lpstr>
      <vt:lpstr>Modelling on Clusters ~ Prophet</vt:lpstr>
      <vt:lpstr>Modelling on Clusters ~ GLM</vt:lpstr>
      <vt:lpstr>Sales Trends and Autocorrelation</vt:lpstr>
      <vt:lpstr>Smoothing </vt:lpstr>
      <vt:lpstr>Time series Modelling </vt:lpstr>
      <vt:lpstr>Time series Modelling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Somit Jain</dc:creator>
  <cp:lastModifiedBy>drg2172</cp:lastModifiedBy>
  <cp:revision>10</cp:revision>
  <dcterms:created xsi:type="dcterms:W3CDTF">2025-02-24T21:39:36Z</dcterms:created>
  <dcterms:modified xsi:type="dcterms:W3CDTF">2025-03-23T18:48:33Z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